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howGuides="1">
      <p:cViewPr varScale="1">
        <p:scale>
          <a:sx n="100" d="100"/>
          <a:sy n="100" d="100"/>
        </p:scale>
        <p:origin x="72" y="3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1C6F2-965D-4460-B34A-D97114F95252}"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93C135F8-CFF0-4255-87BC-6AFEA8249CBD}">
      <dgm:prSet/>
      <dgm:spPr/>
      <dgm:t>
        <a:bodyPr/>
        <a:lstStyle/>
        <a:p>
          <a:r>
            <a:rPr lang="en-US"/>
            <a:t>-   Finance:   Blockchain underpins cryptocurrencies like Bitcoin and enables secure, transparent transactions, reducing reliance on intermediaries.  </a:t>
          </a:r>
        </a:p>
      </dgm:t>
    </dgm:pt>
    <dgm:pt modelId="{4A2DB4D1-E90B-48B4-977B-44991BF5FEDA}" type="parTrans" cxnId="{9EEC1AD4-2A56-468D-B8E7-27882BED7A4A}">
      <dgm:prSet/>
      <dgm:spPr/>
      <dgm:t>
        <a:bodyPr/>
        <a:lstStyle/>
        <a:p>
          <a:endParaRPr lang="en-US"/>
        </a:p>
      </dgm:t>
    </dgm:pt>
    <dgm:pt modelId="{3588E280-E1E0-40A8-AAA3-3E2BE177D30F}" type="sibTrans" cxnId="{9EEC1AD4-2A56-468D-B8E7-27882BED7A4A}">
      <dgm:prSet/>
      <dgm:spPr/>
      <dgm:t>
        <a:bodyPr/>
        <a:lstStyle/>
        <a:p>
          <a:endParaRPr lang="en-US"/>
        </a:p>
      </dgm:t>
    </dgm:pt>
    <dgm:pt modelId="{F80906D1-4A06-482E-B813-7FCB28787EDB}">
      <dgm:prSet/>
      <dgm:spPr/>
      <dgm:t>
        <a:bodyPr/>
        <a:lstStyle/>
        <a:p>
          <a:r>
            <a:rPr lang="en-US"/>
            <a:t>-   Supply Chain Management:   Blockchain enhances traceability and authenticity verification of products, reducing fraud and counterfeiting.  </a:t>
          </a:r>
        </a:p>
      </dgm:t>
    </dgm:pt>
    <dgm:pt modelId="{8D0B3188-B4F5-44FA-B046-D286CD4213B2}" type="parTrans" cxnId="{6F14F2A7-5FB4-4CE3-BB54-D98A99DFBBAB}">
      <dgm:prSet/>
      <dgm:spPr/>
      <dgm:t>
        <a:bodyPr/>
        <a:lstStyle/>
        <a:p>
          <a:endParaRPr lang="en-US"/>
        </a:p>
      </dgm:t>
    </dgm:pt>
    <dgm:pt modelId="{3240516D-4BF6-42AB-ABF6-7D8BE3D293E5}" type="sibTrans" cxnId="{6F14F2A7-5FB4-4CE3-BB54-D98A99DFBBAB}">
      <dgm:prSet/>
      <dgm:spPr/>
      <dgm:t>
        <a:bodyPr/>
        <a:lstStyle/>
        <a:p>
          <a:endParaRPr lang="en-US"/>
        </a:p>
      </dgm:t>
    </dgm:pt>
    <dgm:pt modelId="{6F517E7B-F44B-4DD7-9D41-C2005C862209}">
      <dgm:prSet/>
      <dgm:spPr/>
      <dgm:t>
        <a:bodyPr/>
        <a:lstStyle/>
        <a:p>
          <a:r>
            <a:rPr lang="en-US"/>
            <a:t>-   Smart Contracts:   Self-executing contracts automatically enforce agreements when predefined conditions are met, streamlining processes.</a:t>
          </a:r>
        </a:p>
      </dgm:t>
    </dgm:pt>
    <dgm:pt modelId="{E1384100-47B1-42B4-B903-B8C265891D91}" type="parTrans" cxnId="{F1D21459-D65F-493D-B258-E0A6EC7FF480}">
      <dgm:prSet/>
      <dgm:spPr/>
      <dgm:t>
        <a:bodyPr/>
        <a:lstStyle/>
        <a:p>
          <a:endParaRPr lang="en-US"/>
        </a:p>
      </dgm:t>
    </dgm:pt>
    <dgm:pt modelId="{2F25192A-C7C5-4B12-B228-5CA13F4638AB}" type="sibTrans" cxnId="{F1D21459-D65F-493D-B258-E0A6EC7FF480}">
      <dgm:prSet/>
      <dgm:spPr/>
      <dgm:t>
        <a:bodyPr/>
        <a:lstStyle/>
        <a:p>
          <a:endParaRPr lang="en-US"/>
        </a:p>
      </dgm:t>
    </dgm:pt>
    <dgm:pt modelId="{771F46A9-F7C4-4F0D-A443-238769965405}" type="pres">
      <dgm:prSet presAssocID="{6EE1C6F2-965D-4460-B34A-D97114F95252}" presName="vert0" presStyleCnt="0">
        <dgm:presLayoutVars>
          <dgm:dir/>
          <dgm:animOne val="branch"/>
          <dgm:animLvl val="lvl"/>
        </dgm:presLayoutVars>
      </dgm:prSet>
      <dgm:spPr/>
    </dgm:pt>
    <dgm:pt modelId="{EF882345-DDB4-4F85-8237-8C63EB0A64C9}" type="pres">
      <dgm:prSet presAssocID="{93C135F8-CFF0-4255-87BC-6AFEA8249CBD}" presName="thickLine" presStyleLbl="alignNode1" presStyleIdx="0" presStyleCnt="3"/>
      <dgm:spPr/>
    </dgm:pt>
    <dgm:pt modelId="{C4267586-D364-4875-9C0C-817986768924}" type="pres">
      <dgm:prSet presAssocID="{93C135F8-CFF0-4255-87BC-6AFEA8249CBD}" presName="horz1" presStyleCnt="0"/>
      <dgm:spPr/>
    </dgm:pt>
    <dgm:pt modelId="{47E55EF0-494F-4F44-A321-25937D06A43E}" type="pres">
      <dgm:prSet presAssocID="{93C135F8-CFF0-4255-87BC-6AFEA8249CBD}" presName="tx1" presStyleLbl="revTx" presStyleIdx="0" presStyleCnt="3"/>
      <dgm:spPr/>
    </dgm:pt>
    <dgm:pt modelId="{9834A3F4-310F-4935-B50A-9B1A1D494021}" type="pres">
      <dgm:prSet presAssocID="{93C135F8-CFF0-4255-87BC-6AFEA8249CBD}" presName="vert1" presStyleCnt="0"/>
      <dgm:spPr/>
    </dgm:pt>
    <dgm:pt modelId="{FD98C28A-614F-4BBD-9438-5C3BE3C35FBC}" type="pres">
      <dgm:prSet presAssocID="{F80906D1-4A06-482E-B813-7FCB28787EDB}" presName="thickLine" presStyleLbl="alignNode1" presStyleIdx="1" presStyleCnt="3"/>
      <dgm:spPr/>
    </dgm:pt>
    <dgm:pt modelId="{68521AFF-04C1-48EF-B6F1-087F3DDF7EAE}" type="pres">
      <dgm:prSet presAssocID="{F80906D1-4A06-482E-B813-7FCB28787EDB}" presName="horz1" presStyleCnt="0"/>
      <dgm:spPr/>
    </dgm:pt>
    <dgm:pt modelId="{E2A4C3C1-E3A5-416B-A24C-A28346C5F336}" type="pres">
      <dgm:prSet presAssocID="{F80906D1-4A06-482E-B813-7FCB28787EDB}" presName="tx1" presStyleLbl="revTx" presStyleIdx="1" presStyleCnt="3"/>
      <dgm:spPr/>
    </dgm:pt>
    <dgm:pt modelId="{1AF4F163-0918-4E3D-A9D3-0A66026E19CF}" type="pres">
      <dgm:prSet presAssocID="{F80906D1-4A06-482E-B813-7FCB28787EDB}" presName="vert1" presStyleCnt="0"/>
      <dgm:spPr/>
    </dgm:pt>
    <dgm:pt modelId="{2C469CB7-F751-4AF8-B8B3-AAD1C592CF83}" type="pres">
      <dgm:prSet presAssocID="{6F517E7B-F44B-4DD7-9D41-C2005C862209}" presName="thickLine" presStyleLbl="alignNode1" presStyleIdx="2" presStyleCnt="3"/>
      <dgm:spPr/>
    </dgm:pt>
    <dgm:pt modelId="{DD1BA8C4-42AF-4120-9493-5FC52EC16AE4}" type="pres">
      <dgm:prSet presAssocID="{6F517E7B-F44B-4DD7-9D41-C2005C862209}" presName="horz1" presStyleCnt="0"/>
      <dgm:spPr/>
    </dgm:pt>
    <dgm:pt modelId="{ECAD1088-4C36-4288-9346-09934AEFE87E}" type="pres">
      <dgm:prSet presAssocID="{6F517E7B-F44B-4DD7-9D41-C2005C862209}" presName="tx1" presStyleLbl="revTx" presStyleIdx="2" presStyleCnt="3"/>
      <dgm:spPr/>
    </dgm:pt>
    <dgm:pt modelId="{2D20EC37-2792-4155-99B3-250F4B3ED709}" type="pres">
      <dgm:prSet presAssocID="{6F517E7B-F44B-4DD7-9D41-C2005C862209}" presName="vert1" presStyleCnt="0"/>
      <dgm:spPr/>
    </dgm:pt>
  </dgm:ptLst>
  <dgm:cxnLst>
    <dgm:cxn modelId="{C71A160E-EEF3-4FD5-BABA-27D0A61DD3B9}" type="presOf" srcId="{6EE1C6F2-965D-4460-B34A-D97114F95252}" destId="{771F46A9-F7C4-4F0D-A443-238769965405}" srcOrd="0" destOrd="0" presId="urn:microsoft.com/office/officeart/2008/layout/LinedList"/>
    <dgm:cxn modelId="{4583CB19-356B-4518-8E77-61E26BDDFA7A}" type="presOf" srcId="{6F517E7B-F44B-4DD7-9D41-C2005C862209}" destId="{ECAD1088-4C36-4288-9346-09934AEFE87E}" srcOrd="0" destOrd="0" presId="urn:microsoft.com/office/officeart/2008/layout/LinedList"/>
    <dgm:cxn modelId="{4DC3A437-E874-4D2C-93FB-00C1EB787C7F}" type="presOf" srcId="{93C135F8-CFF0-4255-87BC-6AFEA8249CBD}" destId="{47E55EF0-494F-4F44-A321-25937D06A43E}" srcOrd="0" destOrd="0" presId="urn:microsoft.com/office/officeart/2008/layout/LinedList"/>
    <dgm:cxn modelId="{F1D21459-D65F-493D-B258-E0A6EC7FF480}" srcId="{6EE1C6F2-965D-4460-B34A-D97114F95252}" destId="{6F517E7B-F44B-4DD7-9D41-C2005C862209}" srcOrd="2" destOrd="0" parTransId="{E1384100-47B1-42B4-B903-B8C265891D91}" sibTransId="{2F25192A-C7C5-4B12-B228-5CA13F4638AB}"/>
    <dgm:cxn modelId="{7CA2327A-300B-4752-9A67-0A201D997677}" type="presOf" srcId="{F80906D1-4A06-482E-B813-7FCB28787EDB}" destId="{E2A4C3C1-E3A5-416B-A24C-A28346C5F336}" srcOrd="0" destOrd="0" presId="urn:microsoft.com/office/officeart/2008/layout/LinedList"/>
    <dgm:cxn modelId="{6F14F2A7-5FB4-4CE3-BB54-D98A99DFBBAB}" srcId="{6EE1C6F2-965D-4460-B34A-D97114F95252}" destId="{F80906D1-4A06-482E-B813-7FCB28787EDB}" srcOrd="1" destOrd="0" parTransId="{8D0B3188-B4F5-44FA-B046-D286CD4213B2}" sibTransId="{3240516D-4BF6-42AB-ABF6-7D8BE3D293E5}"/>
    <dgm:cxn modelId="{9EEC1AD4-2A56-468D-B8E7-27882BED7A4A}" srcId="{6EE1C6F2-965D-4460-B34A-D97114F95252}" destId="{93C135F8-CFF0-4255-87BC-6AFEA8249CBD}" srcOrd="0" destOrd="0" parTransId="{4A2DB4D1-E90B-48B4-977B-44991BF5FEDA}" sibTransId="{3588E280-E1E0-40A8-AAA3-3E2BE177D30F}"/>
    <dgm:cxn modelId="{0D30958C-5CE7-4715-AC84-ED5E710B4F22}" type="presParOf" srcId="{771F46A9-F7C4-4F0D-A443-238769965405}" destId="{EF882345-DDB4-4F85-8237-8C63EB0A64C9}" srcOrd="0" destOrd="0" presId="urn:microsoft.com/office/officeart/2008/layout/LinedList"/>
    <dgm:cxn modelId="{11189A2E-AFF8-4407-A7E1-31C916C22098}" type="presParOf" srcId="{771F46A9-F7C4-4F0D-A443-238769965405}" destId="{C4267586-D364-4875-9C0C-817986768924}" srcOrd="1" destOrd="0" presId="urn:microsoft.com/office/officeart/2008/layout/LinedList"/>
    <dgm:cxn modelId="{5C5A62E4-F517-46C2-8EE3-680B22A9EC79}" type="presParOf" srcId="{C4267586-D364-4875-9C0C-817986768924}" destId="{47E55EF0-494F-4F44-A321-25937D06A43E}" srcOrd="0" destOrd="0" presId="urn:microsoft.com/office/officeart/2008/layout/LinedList"/>
    <dgm:cxn modelId="{6DEE6164-0EF7-405F-8230-939176028CC5}" type="presParOf" srcId="{C4267586-D364-4875-9C0C-817986768924}" destId="{9834A3F4-310F-4935-B50A-9B1A1D494021}" srcOrd="1" destOrd="0" presId="urn:microsoft.com/office/officeart/2008/layout/LinedList"/>
    <dgm:cxn modelId="{EAD00D4A-CC05-431C-9BC1-EB99DAC330C3}" type="presParOf" srcId="{771F46A9-F7C4-4F0D-A443-238769965405}" destId="{FD98C28A-614F-4BBD-9438-5C3BE3C35FBC}" srcOrd="2" destOrd="0" presId="urn:microsoft.com/office/officeart/2008/layout/LinedList"/>
    <dgm:cxn modelId="{4A8027D9-465D-4C5C-82B6-E37CF3921C15}" type="presParOf" srcId="{771F46A9-F7C4-4F0D-A443-238769965405}" destId="{68521AFF-04C1-48EF-B6F1-087F3DDF7EAE}" srcOrd="3" destOrd="0" presId="urn:microsoft.com/office/officeart/2008/layout/LinedList"/>
    <dgm:cxn modelId="{04079C30-A4CE-4135-9586-201CB69CE600}" type="presParOf" srcId="{68521AFF-04C1-48EF-B6F1-087F3DDF7EAE}" destId="{E2A4C3C1-E3A5-416B-A24C-A28346C5F336}" srcOrd="0" destOrd="0" presId="urn:microsoft.com/office/officeart/2008/layout/LinedList"/>
    <dgm:cxn modelId="{1C46E195-6910-4A5A-BD6C-A8A2AC07005D}" type="presParOf" srcId="{68521AFF-04C1-48EF-B6F1-087F3DDF7EAE}" destId="{1AF4F163-0918-4E3D-A9D3-0A66026E19CF}" srcOrd="1" destOrd="0" presId="urn:microsoft.com/office/officeart/2008/layout/LinedList"/>
    <dgm:cxn modelId="{2B5B998F-AE33-4AEB-B717-02D033BC9145}" type="presParOf" srcId="{771F46A9-F7C4-4F0D-A443-238769965405}" destId="{2C469CB7-F751-4AF8-B8B3-AAD1C592CF83}" srcOrd="4" destOrd="0" presId="urn:microsoft.com/office/officeart/2008/layout/LinedList"/>
    <dgm:cxn modelId="{B0A102B3-FC2A-43E0-9FA9-6D4860E04BD4}" type="presParOf" srcId="{771F46A9-F7C4-4F0D-A443-238769965405}" destId="{DD1BA8C4-42AF-4120-9493-5FC52EC16AE4}" srcOrd="5" destOrd="0" presId="urn:microsoft.com/office/officeart/2008/layout/LinedList"/>
    <dgm:cxn modelId="{6B1839C8-4E51-44E0-91DA-24C0882DD880}" type="presParOf" srcId="{DD1BA8C4-42AF-4120-9493-5FC52EC16AE4}" destId="{ECAD1088-4C36-4288-9346-09934AEFE87E}" srcOrd="0" destOrd="0" presId="urn:microsoft.com/office/officeart/2008/layout/LinedList"/>
    <dgm:cxn modelId="{60DB884F-5A03-40BB-BE22-BF169A21D514}" type="presParOf" srcId="{DD1BA8C4-42AF-4120-9493-5FC52EC16AE4}" destId="{2D20EC37-2792-4155-99B3-250F4B3ED70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F3DD5D-B91E-4966-8CD2-BC1FE1FC13C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E7B1DB1-FB48-4565-96B7-1A5B2421A014}">
      <dgm:prSet/>
      <dgm:spPr/>
      <dgm:t>
        <a:bodyPr/>
        <a:lstStyle/>
        <a:p>
          <a:r>
            <a:rPr lang="en-US"/>
            <a:t>-   Smart Manufacturing:   IoT sensors monitor equipment health, predict failures, and optimize maintenance.  </a:t>
          </a:r>
        </a:p>
      </dgm:t>
    </dgm:pt>
    <dgm:pt modelId="{AEB0AB52-5CC7-472D-9037-8479D9ABEB0C}" type="parTrans" cxnId="{8BC802F3-A4FB-4509-997E-1E562EF19CF3}">
      <dgm:prSet/>
      <dgm:spPr/>
      <dgm:t>
        <a:bodyPr/>
        <a:lstStyle/>
        <a:p>
          <a:endParaRPr lang="en-US"/>
        </a:p>
      </dgm:t>
    </dgm:pt>
    <dgm:pt modelId="{9ECBDEA1-E9AC-42E0-84E2-7DEE8E227DF1}" type="sibTrans" cxnId="{8BC802F3-A4FB-4509-997E-1E562EF19CF3}">
      <dgm:prSet/>
      <dgm:spPr/>
      <dgm:t>
        <a:bodyPr/>
        <a:lstStyle/>
        <a:p>
          <a:endParaRPr lang="en-US"/>
        </a:p>
      </dgm:t>
    </dgm:pt>
    <dgm:pt modelId="{2DD1C6DC-74C7-4DBD-9B0B-2F6636FFE7D8}">
      <dgm:prSet/>
      <dgm:spPr/>
      <dgm:t>
        <a:bodyPr/>
        <a:lstStyle/>
        <a:p>
          <a:r>
            <a:rPr lang="en-US"/>
            <a:t>-   Retail:   IoT devices track inventory levels in real-time, improving supply chain responsiveness.  </a:t>
          </a:r>
        </a:p>
      </dgm:t>
    </dgm:pt>
    <dgm:pt modelId="{74661252-A2A0-422A-9D85-9A9997E27C26}" type="parTrans" cxnId="{479596EA-3C8C-49D7-9D27-71A11BEFF287}">
      <dgm:prSet/>
      <dgm:spPr/>
      <dgm:t>
        <a:bodyPr/>
        <a:lstStyle/>
        <a:p>
          <a:endParaRPr lang="en-US"/>
        </a:p>
      </dgm:t>
    </dgm:pt>
    <dgm:pt modelId="{E60A22CB-CF0F-4CE4-87F0-5A50E6BA0D0E}" type="sibTrans" cxnId="{479596EA-3C8C-49D7-9D27-71A11BEFF287}">
      <dgm:prSet/>
      <dgm:spPr/>
      <dgm:t>
        <a:bodyPr/>
        <a:lstStyle/>
        <a:p>
          <a:endParaRPr lang="en-US"/>
        </a:p>
      </dgm:t>
    </dgm:pt>
    <dgm:pt modelId="{DCC340FC-1A0C-47E5-A929-14FFA038C554}">
      <dgm:prSet/>
      <dgm:spPr/>
      <dgm:t>
        <a:bodyPr/>
        <a:lstStyle/>
        <a:p>
          <a:r>
            <a:rPr lang="en-US"/>
            <a:t>-   Healthcare:   Wearable devices collect health data, facilitating remote monitoring and personalized medicine.</a:t>
          </a:r>
        </a:p>
      </dgm:t>
    </dgm:pt>
    <dgm:pt modelId="{083A01F8-0DF7-4348-A7A6-4516825B358A}" type="parTrans" cxnId="{7A3E3BF1-8AAC-4DD5-A4E3-888DA4C39DA3}">
      <dgm:prSet/>
      <dgm:spPr/>
      <dgm:t>
        <a:bodyPr/>
        <a:lstStyle/>
        <a:p>
          <a:endParaRPr lang="en-US"/>
        </a:p>
      </dgm:t>
    </dgm:pt>
    <dgm:pt modelId="{2E1C45A3-DB62-467F-B24F-4EC10CDE4650}" type="sibTrans" cxnId="{7A3E3BF1-8AAC-4DD5-A4E3-888DA4C39DA3}">
      <dgm:prSet/>
      <dgm:spPr/>
      <dgm:t>
        <a:bodyPr/>
        <a:lstStyle/>
        <a:p>
          <a:endParaRPr lang="en-US"/>
        </a:p>
      </dgm:t>
    </dgm:pt>
    <dgm:pt modelId="{7B7C17DE-EE55-4C74-90EE-578C32CACE9F}" type="pres">
      <dgm:prSet presAssocID="{CFF3DD5D-B91E-4966-8CD2-BC1FE1FC13CB}" presName="root" presStyleCnt="0">
        <dgm:presLayoutVars>
          <dgm:dir/>
          <dgm:resizeHandles val="exact"/>
        </dgm:presLayoutVars>
      </dgm:prSet>
      <dgm:spPr/>
    </dgm:pt>
    <dgm:pt modelId="{3149AEC0-E91D-4333-90BA-A5D1B698A5E4}" type="pres">
      <dgm:prSet presAssocID="{CE7B1DB1-FB48-4565-96B7-1A5B2421A014}" presName="compNode" presStyleCnt="0"/>
      <dgm:spPr/>
    </dgm:pt>
    <dgm:pt modelId="{C1643FD8-3A7A-44E9-B9A7-3DCBC0B36A37}" type="pres">
      <dgm:prSet presAssocID="{CE7B1DB1-FB48-4565-96B7-1A5B2421A0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3F95DE9A-08D3-4BA0-94CE-B9CDA8B43239}" type="pres">
      <dgm:prSet presAssocID="{CE7B1DB1-FB48-4565-96B7-1A5B2421A014}" presName="spaceRect" presStyleCnt="0"/>
      <dgm:spPr/>
    </dgm:pt>
    <dgm:pt modelId="{5005BE3E-4C6B-4808-86FF-BA30353CAE9E}" type="pres">
      <dgm:prSet presAssocID="{CE7B1DB1-FB48-4565-96B7-1A5B2421A014}" presName="textRect" presStyleLbl="revTx" presStyleIdx="0" presStyleCnt="3">
        <dgm:presLayoutVars>
          <dgm:chMax val="1"/>
          <dgm:chPref val="1"/>
        </dgm:presLayoutVars>
      </dgm:prSet>
      <dgm:spPr/>
    </dgm:pt>
    <dgm:pt modelId="{EF01AB1A-7884-4A63-B37A-22402DBED5F8}" type="pres">
      <dgm:prSet presAssocID="{9ECBDEA1-E9AC-42E0-84E2-7DEE8E227DF1}" presName="sibTrans" presStyleCnt="0"/>
      <dgm:spPr/>
    </dgm:pt>
    <dgm:pt modelId="{F78D1DAE-B6EA-4707-97DA-29521474EF77}" type="pres">
      <dgm:prSet presAssocID="{2DD1C6DC-74C7-4DBD-9B0B-2F6636FFE7D8}" presName="compNode" presStyleCnt="0"/>
      <dgm:spPr/>
    </dgm:pt>
    <dgm:pt modelId="{212A7297-68B3-4A90-A9E1-5C8A88695A0A}" type="pres">
      <dgm:prSet presAssocID="{2DD1C6DC-74C7-4DBD-9B0B-2F6636FFE7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040B871A-91CF-4848-846E-83230B7729D6}" type="pres">
      <dgm:prSet presAssocID="{2DD1C6DC-74C7-4DBD-9B0B-2F6636FFE7D8}" presName="spaceRect" presStyleCnt="0"/>
      <dgm:spPr/>
    </dgm:pt>
    <dgm:pt modelId="{EE855FB2-2C3A-45A8-AF23-2FF83CC1E30D}" type="pres">
      <dgm:prSet presAssocID="{2DD1C6DC-74C7-4DBD-9B0B-2F6636FFE7D8}" presName="textRect" presStyleLbl="revTx" presStyleIdx="1" presStyleCnt="3">
        <dgm:presLayoutVars>
          <dgm:chMax val="1"/>
          <dgm:chPref val="1"/>
        </dgm:presLayoutVars>
      </dgm:prSet>
      <dgm:spPr/>
    </dgm:pt>
    <dgm:pt modelId="{005E394D-B209-403B-92F3-BDDBBAC17963}" type="pres">
      <dgm:prSet presAssocID="{E60A22CB-CF0F-4CE4-87F0-5A50E6BA0D0E}" presName="sibTrans" presStyleCnt="0"/>
      <dgm:spPr/>
    </dgm:pt>
    <dgm:pt modelId="{4EC408F9-D096-4EA4-A34C-2CF125591424}" type="pres">
      <dgm:prSet presAssocID="{DCC340FC-1A0C-47E5-A929-14FFA038C554}" presName="compNode" presStyleCnt="0"/>
      <dgm:spPr/>
    </dgm:pt>
    <dgm:pt modelId="{D1EF5C38-FD12-4427-B9FD-ACA4BBB93C40}" type="pres">
      <dgm:prSet presAssocID="{DCC340FC-1A0C-47E5-A929-14FFA038C55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0C7C2454-C334-48F6-ADF2-BA24E5CE9B34}" type="pres">
      <dgm:prSet presAssocID="{DCC340FC-1A0C-47E5-A929-14FFA038C554}" presName="spaceRect" presStyleCnt="0"/>
      <dgm:spPr/>
    </dgm:pt>
    <dgm:pt modelId="{0BDB60E1-9789-424D-A6A9-2F45D0EBFC19}" type="pres">
      <dgm:prSet presAssocID="{DCC340FC-1A0C-47E5-A929-14FFA038C554}" presName="textRect" presStyleLbl="revTx" presStyleIdx="2" presStyleCnt="3">
        <dgm:presLayoutVars>
          <dgm:chMax val="1"/>
          <dgm:chPref val="1"/>
        </dgm:presLayoutVars>
      </dgm:prSet>
      <dgm:spPr/>
    </dgm:pt>
  </dgm:ptLst>
  <dgm:cxnLst>
    <dgm:cxn modelId="{FC6B9F06-0882-4CCF-8987-BFEBC7B73622}" type="presOf" srcId="{CFF3DD5D-B91E-4966-8CD2-BC1FE1FC13CB}" destId="{7B7C17DE-EE55-4C74-90EE-578C32CACE9F}" srcOrd="0" destOrd="0" presId="urn:microsoft.com/office/officeart/2018/2/layout/IconLabelList"/>
    <dgm:cxn modelId="{B1A1B3B8-9666-45B5-8A50-D775384797F7}" type="presOf" srcId="{DCC340FC-1A0C-47E5-A929-14FFA038C554}" destId="{0BDB60E1-9789-424D-A6A9-2F45D0EBFC19}" srcOrd="0" destOrd="0" presId="urn:microsoft.com/office/officeart/2018/2/layout/IconLabelList"/>
    <dgm:cxn modelId="{D01EA2C8-694D-4216-97F3-90C6104E5D36}" type="presOf" srcId="{CE7B1DB1-FB48-4565-96B7-1A5B2421A014}" destId="{5005BE3E-4C6B-4808-86FF-BA30353CAE9E}" srcOrd="0" destOrd="0" presId="urn:microsoft.com/office/officeart/2018/2/layout/IconLabelList"/>
    <dgm:cxn modelId="{27EA62DB-6BC6-4BBA-BB68-46C42203E274}" type="presOf" srcId="{2DD1C6DC-74C7-4DBD-9B0B-2F6636FFE7D8}" destId="{EE855FB2-2C3A-45A8-AF23-2FF83CC1E30D}" srcOrd="0" destOrd="0" presId="urn:microsoft.com/office/officeart/2018/2/layout/IconLabelList"/>
    <dgm:cxn modelId="{479596EA-3C8C-49D7-9D27-71A11BEFF287}" srcId="{CFF3DD5D-B91E-4966-8CD2-BC1FE1FC13CB}" destId="{2DD1C6DC-74C7-4DBD-9B0B-2F6636FFE7D8}" srcOrd="1" destOrd="0" parTransId="{74661252-A2A0-422A-9D85-9A9997E27C26}" sibTransId="{E60A22CB-CF0F-4CE4-87F0-5A50E6BA0D0E}"/>
    <dgm:cxn modelId="{7A3E3BF1-8AAC-4DD5-A4E3-888DA4C39DA3}" srcId="{CFF3DD5D-B91E-4966-8CD2-BC1FE1FC13CB}" destId="{DCC340FC-1A0C-47E5-A929-14FFA038C554}" srcOrd="2" destOrd="0" parTransId="{083A01F8-0DF7-4348-A7A6-4516825B358A}" sibTransId="{2E1C45A3-DB62-467F-B24F-4EC10CDE4650}"/>
    <dgm:cxn modelId="{8BC802F3-A4FB-4509-997E-1E562EF19CF3}" srcId="{CFF3DD5D-B91E-4966-8CD2-BC1FE1FC13CB}" destId="{CE7B1DB1-FB48-4565-96B7-1A5B2421A014}" srcOrd="0" destOrd="0" parTransId="{AEB0AB52-5CC7-472D-9037-8479D9ABEB0C}" sibTransId="{9ECBDEA1-E9AC-42E0-84E2-7DEE8E227DF1}"/>
    <dgm:cxn modelId="{AD99AC4C-04B6-4B86-8B4A-A796D1881608}" type="presParOf" srcId="{7B7C17DE-EE55-4C74-90EE-578C32CACE9F}" destId="{3149AEC0-E91D-4333-90BA-A5D1B698A5E4}" srcOrd="0" destOrd="0" presId="urn:microsoft.com/office/officeart/2018/2/layout/IconLabelList"/>
    <dgm:cxn modelId="{6648D86F-4149-439E-BB49-FAA874E9225D}" type="presParOf" srcId="{3149AEC0-E91D-4333-90BA-A5D1B698A5E4}" destId="{C1643FD8-3A7A-44E9-B9A7-3DCBC0B36A37}" srcOrd="0" destOrd="0" presId="urn:microsoft.com/office/officeart/2018/2/layout/IconLabelList"/>
    <dgm:cxn modelId="{1402F31F-A570-47E7-B46F-5FD6544466FE}" type="presParOf" srcId="{3149AEC0-E91D-4333-90BA-A5D1B698A5E4}" destId="{3F95DE9A-08D3-4BA0-94CE-B9CDA8B43239}" srcOrd="1" destOrd="0" presId="urn:microsoft.com/office/officeart/2018/2/layout/IconLabelList"/>
    <dgm:cxn modelId="{82581DE8-EFEA-4EF2-85FA-53921B8438F1}" type="presParOf" srcId="{3149AEC0-E91D-4333-90BA-A5D1B698A5E4}" destId="{5005BE3E-4C6B-4808-86FF-BA30353CAE9E}" srcOrd="2" destOrd="0" presId="urn:microsoft.com/office/officeart/2018/2/layout/IconLabelList"/>
    <dgm:cxn modelId="{42C9B9AC-EB98-47BA-95BD-7B3F2371BFA4}" type="presParOf" srcId="{7B7C17DE-EE55-4C74-90EE-578C32CACE9F}" destId="{EF01AB1A-7884-4A63-B37A-22402DBED5F8}" srcOrd="1" destOrd="0" presId="urn:microsoft.com/office/officeart/2018/2/layout/IconLabelList"/>
    <dgm:cxn modelId="{4E9D5CA0-694E-4F94-B360-117286642EBE}" type="presParOf" srcId="{7B7C17DE-EE55-4C74-90EE-578C32CACE9F}" destId="{F78D1DAE-B6EA-4707-97DA-29521474EF77}" srcOrd="2" destOrd="0" presId="urn:microsoft.com/office/officeart/2018/2/layout/IconLabelList"/>
    <dgm:cxn modelId="{F9431A3D-6735-4BA4-8CA2-94BCF1A6C124}" type="presParOf" srcId="{F78D1DAE-B6EA-4707-97DA-29521474EF77}" destId="{212A7297-68B3-4A90-A9E1-5C8A88695A0A}" srcOrd="0" destOrd="0" presId="urn:microsoft.com/office/officeart/2018/2/layout/IconLabelList"/>
    <dgm:cxn modelId="{042F916F-5729-4E31-BE65-9051E81093AF}" type="presParOf" srcId="{F78D1DAE-B6EA-4707-97DA-29521474EF77}" destId="{040B871A-91CF-4848-846E-83230B7729D6}" srcOrd="1" destOrd="0" presId="urn:microsoft.com/office/officeart/2018/2/layout/IconLabelList"/>
    <dgm:cxn modelId="{196C7B6B-69EA-499E-92AE-63CA049523D0}" type="presParOf" srcId="{F78D1DAE-B6EA-4707-97DA-29521474EF77}" destId="{EE855FB2-2C3A-45A8-AF23-2FF83CC1E30D}" srcOrd="2" destOrd="0" presId="urn:microsoft.com/office/officeart/2018/2/layout/IconLabelList"/>
    <dgm:cxn modelId="{7D3E5A41-E2CF-4997-8AE5-DDF78D820F02}" type="presParOf" srcId="{7B7C17DE-EE55-4C74-90EE-578C32CACE9F}" destId="{005E394D-B209-403B-92F3-BDDBBAC17963}" srcOrd="3" destOrd="0" presId="urn:microsoft.com/office/officeart/2018/2/layout/IconLabelList"/>
    <dgm:cxn modelId="{1C3765F3-F745-44ED-83FE-B178497D1C95}" type="presParOf" srcId="{7B7C17DE-EE55-4C74-90EE-578C32CACE9F}" destId="{4EC408F9-D096-4EA4-A34C-2CF125591424}" srcOrd="4" destOrd="0" presId="urn:microsoft.com/office/officeart/2018/2/layout/IconLabelList"/>
    <dgm:cxn modelId="{515CAC50-D1DD-439F-B840-897421984EAB}" type="presParOf" srcId="{4EC408F9-D096-4EA4-A34C-2CF125591424}" destId="{D1EF5C38-FD12-4427-B9FD-ACA4BBB93C40}" srcOrd="0" destOrd="0" presId="urn:microsoft.com/office/officeart/2018/2/layout/IconLabelList"/>
    <dgm:cxn modelId="{EFD22F1D-8B3E-40C4-B712-B259C3D18B15}" type="presParOf" srcId="{4EC408F9-D096-4EA4-A34C-2CF125591424}" destId="{0C7C2454-C334-48F6-ADF2-BA24E5CE9B34}" srcOrd="1" destOrd="0" presId="urn:microsoft.com/office/officeart/2018/2/layout/IconLabelList"/>
    <dgm:cxn modelId="{A83E8B42-22A0-4851-9A52-B2DD29ADEB75}" type="presParOf" srcId="{4EC408F9-D096-4EA4-A34C-2CF125591424}" destId="{0BDB60E1-9789-424D-A6A9-2F45D0EBFC1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4DD356-B7C0-430B-8951-805C7C10C4D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120A88D-5680-4910-893C-19BD6C03659B}">
      <dgm:prSet/>
      <dgm:spPr/>
      <dgm:t>
        <a:bodyPr/>
        <a:lstStyle/>
        <a:p>
          <a:r>
            <a:rPr lang="en-US"/>
            <a:t>-   Enhanced Mobile Experiences:   Improved streaming, gaming, and real-time communication.  </a:t>
          </a:r>
        </a:p>
      </dgm:t>
    </dgm:pt>
    <dgm:pt modelId="{35CEE87C-CBCC-40B7-B027-11AF409BD861}" type="parTrans" cxnId="{E9E2BD2E-5EC1-43F4-9929-89C44E30AED4}">
      <dgm:prSet/>
      <dgm:spPr/>
      <dgm:t>
        <a:bodyPr/>
        <a:lstStyle/>
        <a:p>
          <a:endParaRPr lang="en-US"/>
        </a:p>
      </dgm:t>
    </dgm:pt>
    <dgm:pt modelId="{0D2CB8E8-27C6-48A4-9411-83B562F0BE92}" type="sibTrans" cxnId="{E9E2BD2E-5EC1-43F4-9929-89C44E30AED4}">
      <dgm:prSet/>
      <dgm:spPr/>
      <dgm:t>
        <a:bodyPr/>
        <a:lstStyle/>
        <a:p>
          <a:endParaRPr lang="en-US"/>
        </a:p>
      </dgm:t>
    </dgm:pt>
    <dgm:pt modelId="{25BB2FC4-DF51-4C3D-B016-2BABFBADE039}">
      <dgm:prSet/>
      <dgm:spPr/>
      <dgm:t>
        <a:bodyPr/>
        <a:lstStyle/>
        <a:p>
          <a:r>
            <a:rPr lang="en-US"/>
            <a:t>-   Industrial Automation:   Facilitates real-time control of autonomous vehicles, robotics, and remote machinery.  </a:t>
          </a:r>
        </a:p>
      </dgm:t>
    </dgm:pt>
    <dgm:pt modelId="{78120885-9D8C-4D85-9BD1-A6952D9D373F}" type="parTrans" cxnId="{C4F06755-3DE9-487D-B3CA-B989AF105C2A}">
      <dgm:prSet/>
      <dgm:spPr/>
      <dgm:t>
        <a:bodyPr/>
        <a:lstStyle/>
        <a:p>
          <a:endParaRPr lang="en-US"/>
        </a:p>
      </dgm:t>
    </dgm:pt>
    <dgm:pt modelId="{89160318-0FA9-47FE-8F7E-2CC7C2BF2526}" type="sibTrans" cxnId="{C4F06755-3DE9-487D-B3CA-B989AF105C2A}">
      <dgm:prSet/>
      <dgm:spPr/>
      <dgm:t>
        <a:bodyPr/>
        <a:lstStyle/>
        <a:p>
          <a:endParaRPr lang="en-US"/>
        </a:p>
      </dgm:t>
    </dgm:pt>
    <dgm:pt modelId="{CE7ECB58-FD8E-4495-AA6F-239B94C16FFF}">
      <dgm:prSet/>
      <dgm:spPr/>
      <dgm:t>
        <a:bodyPr/>
        <a:lstStyle/>
        <a:p>
          <a:r>
            <a:rPr lang="en-US"/>
            <a:t>-   Smart Cities:   Supports interconnected infrastructure such as traffic management, energy grids, and public services.</a:t>
          </a:r>
        </a:p>
      </dgm:t>
    </dgm:pt>
    <dgm:pt modelId="{AA5A31E3-C373-4E3D-8495-27EF1349F801}" type="parTrans" cxnId="{4821EE86-4411-4C5E-9380-CFB3DDF7CF98}">
      <dgm:prSet/>
      <dgm:spPr/>
      <dgm:t>
        <a:bodyPr/>
        <a:lstStyle/>
        <a:p>
          <a:endParaRPr lang="en-US"/>
        </a:p>
      </dgm:t>
    </dgm:pt>
    <dgm:pt modelId="{A0E00877-ED39-4720-859E-71C00837FFC8}" type="sibTrans" cxnId="{4821EE86-4411-4C5E-9380-CFB3DDF7CF98}">
      <dgm:prSet/>
      <dgm:spPr/>
      <dgm:t>
        <a:bodyPr/>
        <a:lstStyle/>
        <a:p>
          <a:endParaRPr lang="en-US"/>
        </a:p>
      </dgm:t>
    </dgm:pt>
    <dgm:pt modelId="{BF02A2E8-7CFF-4F30-9D2C-91ED4BCD2ECB}" type="pres">
      <dgm:prSet presAssocID="{E54DD356-B7C0-430B-8951-805C7C10C4D7}" presName="linear" presStyleCnt="0">
        <dgm:presLayoutVars>
          <dgm:animLvl val="lvl"/>
          <dgm:resizeHandles val="exact"/>
        </dgm:presLayoutVars>
      </dgm:prSet>
      <dgm:spPr/>
    </dgm:pt>
    <dgm:pt modelId="{98DB2C54-9EDE-4050-A457-D9A9AEB13688}" type="pres">
      <dgm:prSet presAssocID="{D120A88D-5680-4910-893C-19BD6C03659B}" presName="parentText" presStyleLbl="node1" presStyleIdx="0" presStyleCnt="3">
        <dgm:presLayoutVars>
          <dgm:chMax val="0"/>
          <dgm:bulletEnabled val="1"/>
        </dgm:presLayoutVars>
      </dgm:prSet>
      <dgm:spPr/>
    </dgm:pt>
    <dgm:pt modelId="{80CB2B2D-8612-4254-AE63-7D0FBE3F0126}" type="pres">
      <dgm:prSet presAssocID="{0D2CB8E8-27C6-48A4-9411-83B562F0BE92}" presName="spacer" presStyleCnt="0"/>
      <dgm:spPr/>
    </dgm:pt>
    <dgm:pt modelId="{72914384-3D8F-4626-8A8B-05344C02D9B7}" type="pres">
      <dgm:prSet presAssocID="{25BB2FC4-DF51-4C3D-B016-2BABFBADE039}" presName="parentText" presStyleLbl="node1" presStyleIdx="1" presStyleCnt="3">
        <dgm:presLayoutVars>
          <dgm:chMax val="0"/>
          <dgm:bulletEnabled val="1"/>
        </dgm:presLayoutVars>
      </dgm:prSet>
      <dgm:spPr/>
    </dgm:pt>
    <dgm:pt modelId="{0667E842-1394-407D-ACBA-4F9D8589B7BC}" type="pres">
      <dgm:prSet presAssocID="{89160318-0FA9-47FE-8F7E-2CC7C2BF2526}" presName="spacer" presStyleCnt="0"/>
      <dgm:spPr/>
    </dgm:pt>
    <dgm:pt modelId="{47EED62B-2783-4CE2-870B-7E54EE894819}" type="pres">
      <dgm:prSet presAssocID="{CE7ECB58-FD8E-4495-AA6F-239B94C16FFF}" presName="parentText" presStyleLbl="node1" presStyleIdx="2" presStyleCnt="3">
        <dgm:presLayoutVars>
          <dgm:chMax val="0"/>
          <dgm:bulletEnabled val="1"/>
        </dgm:presLayoutVars>
      </dgm:prSet>
      <dgm:spPr/>
    </dgm:pt>
  </dgm:ptLst>
  <dgm:cxnLst>
    <dgm:cxn modelId="{5B209019-E3D6-467D-A499-942F3342576F}" type="presOf" srcId="{25BB2FC4-DF51-4C3D-B016-2BABFBADE039}" destId="{72914384-3D8F-4626-8A8B-05344C02D9B7}" srcOrd="0" destOrd="0" presId="urn:microsoft.com/office/officeart/2005/8/layout/vList2"/>
    <dgm:cxn modelId="{E9E2BD2E-5EC1-43F4-9929-89C44E30AED4}" srcId="{E54DD356-B7C0-430B-8951-805C7C10C4D7}" destId="{D120A88D-5680-4910-893C-19BD6C03659B}" srcOrd="0" destOrd="0" parTransId="{35CEE87C-CBCC-40B7-B027-11AF409BD861}" sibTransId="{0D2CB8E8-27C6-48A4-9411-83B562F0BE92}"/>
    <dgm:cxn modelId="{5514D653-1E6C-42F0-AA44-5642E03C621F}" type="presOf" srcId="{D120A88D-5680-4910-893C-19BD6C03659B}" destId="{98DB2C54-9EDE-4050-A457-D9A9AEB13688}" srcOrd="0" destOrd="0" presId="urn:microsoft.com/office/officeart/2005/8/layout/vList2"/>
    <dgm:cxn modelId="{C4F06755-3DE9-487D-B3CA-B989AF105C2A}" srcId="{E54DD356-B7C0-430B-8951-805C7C10C4D7}" destId="{25BB2FC4-DF51-4C3D-B016-2BABFBADE039}" srcOrd="1" destOrd="0" parTransId="{78120885-9D8C-4D85-9BD1-A6952D9D373F}" sibTransId="{89160318-0FA9-47FE-8F7E-2CC7C2BF2526}"/>
    <dgm:cxn modelId="{4821EE86-4411-4C5E-9380-CFB3DDF7CF98}" srcId="{E54DD356-B7C0-430B-8951-805C7C10C4D7}" destId="{CE7ECB58-FD8E-4495-AA6F-239B94C16FFF}" srcOrd="2" destOrd="0" parTransId="{AA5A31E3-C373-4E3D-8495-27EF1349F801}" sibTransId="{A0E00877-ED39-4720-859E-71C00837FFC8}"/>
    <dgm:cxn modelId="{BBB54D8A-FA08-4828-B6E1-CCDE841143B4}" type="presOf" srcId="{E54DD356-B7C0-430B-8951-805C7C10C4D7}" destId="{BF02A2E8-7CFF-4F30-9D2C-91ED4BCD2ECB}" srcOrd="0" destOrd="0" presId="urn:microsoft.com/office/officeart/2005/8/layout/vList2"/>
    <dgm:cxn modelId="{24E062AF-DFC6-4748-8BD4-CCAC868DFA61}" type="presOf" srcId="{CE7ECB58-FD8E-4495-AA6F-239B94C16FFF}" destId="{47EED62B-2783-4CE2-870B-7E54EE894819}" srcOrd="0" destOrd="0" presId="urn:microsoft.com/office/officeart/2005/8/layout/vList2"/>
    <dgm:cxn modelId="{4DF5D196-9D91-47B7-B97E-8862C0AC787E}" type="presParOf" srcId="{BF02A2E8-7CFF-4F30-9D2C-91ED4BCD2ECB}" destId="{98DB2C54-9EDE-4050-A457-D9A9AEB13688}" srcOrd="0" destOrd="0" presId="urn:microsoft.com/office/officeart/2005/8/layout/vList2"/>
    <dgm:cxn modelId="{ABC0E695-D78C-4882-ACED-CBF6559EE1B7}" type="presParOf" srcId="{BF02A2E8-7CFF-4F30-9D2C-91ED4BCD2ECB}" destId="{80CB2B2D-8612-4254-AE63-7D0FBE3F0126}" srcOrd="1" destOrd="0" presId="urn:microsoft.com/office/officeart/2005/8/layout/vList2"/>
    <dgm:cxn modelId="{0B24EB68-A21F-4E5A-8B21-7E8D17F3DE20}" type="presParOf" srcId="{BF02A2E8-7CFF-4F30-9D2C-91ED4BCD2ECB}" destId="{72914384-3D8F-4626-8A8B-05344C02D9B7}" srcOrd="2" destOrd="0" presId="urn:microsoft.com/office/officeart/2005/8/layout/vList2"/>
    <dgm:cxn modelId="{8934CC34-6189-4416-9229-684E215B4D30}" type="presParOf" srcId="{BF02A2E8-7CFF-4F30-9D2C-91ED4BCD2ECB}" destId="{0667E842-1394-407D-ACBA-4F9D8589B7BC}" srcOrd="3" destOrd="0" presId="urn:microsoft.com/office/officeart/2005/8/layout/vList2"/>
    <dgm:cxn modelId="{1E237AD3-26CE-45FE-BE03-7A4B74B7F1DC}" type="presParOf" srcId="{BF02A2E8-7CFF-4F30-9D2C-91ED4BCD2ECB}" destId="{47EED62B-2783-4CE2-870B-7E54EE89481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96C787-219A-437C-9BB8-FE76F7EDB5EE}" type="doc">
      <dgm:prSet loTypeId="urn:microsoft.com/office/officeart/2008/layout/LinedList" loCatId="list" qsTypeId="urn:microsoft.com/office/officeart/2005/8/quickstyle/simple2" qsCatId="simple" csTypeId="urn:microsoft.com/office/officeart/2005/8/colors/accent3_2" csCatId="accent3"/>
      <dgm:spPr/>
      <dgm:t>
        <a:bodyPr/>
        <a:lstStyle/>
        <a:p>
          <a:endParaRPr lang="en-US"/>
        </a:p>
      </dgm:t>
    </dgm:pt>
    <dgm:pt modelId="{59606781-5EE5-4B46-98BF-E3EE243A7CA7}">
      <dgm:prSet/>
      <dgm:spPr/>
      <dgm:t>
        <a:bodyPr/>
        <a:lstStyle/>
        <a:p>
          <a:r>
            <a:rPr lang="en-US"/>
            <a:t>-   Marketing and Retail:   Virtual try-ons and immersive showrooms enhance customer engagement.  </a:t>
          </a:r>
        </a:p>
      </dgm:t>
    </dgm:pt>
    <dgm:pt modelId="{5D4FBF93-DE01-411C-B2D9-3256E97F92DB}" type="parTrans" cxnId="{5D1F4F0D-B1CB-44EE-95F6-6484ECDB1D78}">
      <dgm:prSet/>
      <dgm:spPr/>
      <dgm:t>
        <a:bodyPr/>
        <a:lstStyle/>
        <a:p>
          <a:endParaRPr lang="en-US"/>
        </a:p>
      </dgm:t>
    </dgm:pt>
    <dgm:pt modelId="{721FEB0D-15AD-4E47-91A9-81BCB3ADAAC1}" type="sibTrans" cxnId="{5D1F4F0D-B1CB-44EE-95F6-6484ECDB1D78}">
      <dgm:prSet/>
      <dgm:spPr/>
      <dgm:t>
        <a:bodyPr/>
        <a:lstStyle/>
        <a:p>
          <a:endParaRPr lang="en-US"/>
        </a:p>
      </dgm:t>
    </dgm:pt>
    <dgm:pt modelId="{51FE80B1-46DF-4557-9949-86E356381286}">
      <dgm:prSet/>
      <dgm:spPr/>
      <dgm:t>
        <a:bodyPr/>
        <a:lstStyle/>
        <a:p>
          <a:r>
            <a:rPr lang="en-US"/>
            <a:t>-   Training and Education:   Simulated environments provide safe, cost-effective training across industries.  </a:t>
          </a:r>
        </a:p>
      </dgm:t>
    </dgm:pt>
    <dgm:pt modelId="{A21478A7-5952-49E6-AB42-4F5FAE3ED863}" type="parTrans" cxnId="{8BC328E1-1261-4EE9-80EA-FBB71790532C}">
      <dgm:prSet/>
      <dgm:spPr/>
      <dgm:t>
        <a:bodyPr/>
        <a:lstStyle/>
        <a:p>
          <a:endParaRPr lang="en-US"/>
        </a:p>
      </dgm:t>
    </dgm:pt>
    <dgm:pt modelId="{0EE115CB-D181-469E-8687-632E95C08F4D}" type="sibTrans" cxnId="{8BC328E1-1261-4EE9-80EA-FBB71790532C}">
      <dgm:prSet/>
      <dgm:spPr/>
      <dgm:t>
        <a:bodyPr/>
        <a:lstStyle/>
        <a:p>
          <a:endParaRPr lang="en-US"/>
        </a:p>
      </dgm:t>
    </dgm:pt>
    <dgm:pt modelId="{B7EEE285-56EE-4C80-A102-81962327B37A}">
      <dgm:prSet/>
      <dgm:spPr/>
      <dgm:t>
        <a:bodyPr/>
        <a:lstStyle/>
        <a:p>
          <a:r>
            <a:rPr lang="en-US"/>
            <a:t>-   Design and Prototyping:   Architects and engineers visualize projects in 3D before construction begins.</a:t>
          </a:r>
        </a:p>
      </dgm:t>
    </dgm:pt>
    <dgm:pt modelId="{0929F72A-7655-4B5A-8E20-EF02CCA23CFC}" type="parTrans" cxnId="{3C05FE51-9347-4D98-AF41-0BEA4C1D0050}">
      <dgm:prSet/>
      <dgm:spPr/>
      <dgm:t>
        <a:bodyPr/>
        <a:lstStyle/>
        <a:p>
          <a:endParaRPr lang="en-US"/>
        </a:p>
      </dgm:t>
    </dgm:pt>
    <dgm:pt modelId="{E1D88ABB-0712-4FAE-AF15-E3C52D0776DB}" type="sibTrans" cxnId="{3C05FE51-9347-4D98-AF41-0BEA4C1D0050}">
      <dgm:prSet/>
      <dgm:spPr/>
      <dgm:t>
        <a:bodyPr/>
        <a:lstStyle/>
        <a:p>
          <a:endParaRPr lang="en-US"/>
        </a:p>
      </dgm:t>
    </dgm:pt>
    <dgm:pt modelId="{E3417DBB-6D06-4D1D-8C6A-50AF850859F7}" type="pres">
      <dgm:prSet presAssocID="{2296C787-219A-437C-9BB8-FE76F7EDB5EE}" presName="vert0" presStyleCnt="0">
        <dgm:presLayoutVars>
          <dgm:dir/>
          <dgm:animOne val="branch"/>
          <dgm:animLvl val="lvl"/>
        </dgm:presLayoutVars>
      </dgm:prSet>
      <dgm:spPr/>
    </dgm:pt>
    <dgm:pt modelId="{A71D499F-0856-4D40-8179-3C3D9F326F25}" type="pres">
      <dgm:prSet presAssocID="{59606781-5EE5-4B46-98BF-E3EE243A7CA7}" presName="thickLine" presStyleLbl="alignNode1" presStyleIdx="0" presStyleCnt="3"/>
      <dgm:spPr/>
    </dgm:pt>
    <dgm:pt modelId="{2DB4AD29-A4D9-41E7-9773-9AF9CC11849D}" type="pres">
      <dgm:prSet presAssocID="{59606781-5EE5-4B46-98BF-E3EE243A7CA7}" presName="horz1" presStyleCnt="0"/>
      <dgm:spPr/>
    </dgm:pt>
    <dgm:pt modelId="{9D8F79D5-F61F-42EF-A43F-739180E8B182}" type="pres">
      <dgm:prSet presAssocID="{59606781-5EE5-4B46-98BF-E3EE243A7CA7}" presName="tx1" presStyleLbl="revTx" presStyleIdx="0" presStyleCnt="3"/>
      <dgm:spPr/>
    </dgm:pt>
    <dgm:pt modelId="{74AFD125-935F-4CD3-93BE-F4A6D5D64A94}" type="pres">
      <dgm:prSet presAssocID="{59606781-5EE5-4B46-98BF-E3EE243A7CA7}" presName="vert1" presStyleCnt="0"/>
      <dgm:spPr/>
    </dgm:pt>
    <dgm:pt modelId="{949646D7-D55C-4032-8695-1274ECDE7F27}" type="pres">
      <dgm:prSet presAssocID="{51FE80B1-46DF-4557-9949-86E356381286}" presName="thickLine" presStyleLbl="alignNode1" presStyleIdx="1" presStyleCnt="3"/>
      <dgm:spPr/>
    </dgm:pt>
    <dgm:pt modelId="{952E6EC9-F7FB-4F53-9B51-ADD77BA134B1}" type="pres">
      <dgm:prSet presAssocID="{51FE80B1-46DF-4557-9949-86E356381286}" presName="horz1" presStyleCnt="0"/>
      <dgm:spPr/>
    </dgm:pt>
    <dgm:pt modelId="{41A318A5-F05C-4390-ABB5-529447DBE26C}" type="pres">
      <dgm:prSet presAssocID="{51FE80B1-46DF-4557-9949-86E356381286}" presName="tx1" presStyleLbl="revTx" presStyleIdx="1" presStyleCnt="3"/>
      <dgm:spPr/>
    </dgm:pt>
    <dgm:pt modelId="{FC471343-C63F-4C78-A642-378FDB0C80A3}" type="pres">
      <dgm:prSet presAssocID="{51FE80B1-46DF-4557-9949-86E356381286}" presName="vert1" presStyleCnt="0"/>
      <dgm:spPr/>
    </dgm:pt>
    <dgm:pt modelId="{63A3CFAC-F63E-498A-90C0-B27D804E2535}" type="pres">
      <dgm:prSet presAssocID="{B7EEE285-56EE-4C80-A102-81962327B37A}" presName="thickLine" presStyleLbl="alignNode1" presStyleIdx="2" presStyleCnt="3"/>
      <dgm:spPr/>
    </dgm:pt>
    <dgm:pt modelId="{45C2E825-5153-4114-BE61-A926BCA9BE76}" type="pres">
      <dgm:prSet presAssocID="{B7EEE285-56EE-4C80-A102-81962327B37A}" presName="horz1" presStyleCnt="0"/>
      <dgm:spPr/>
    </dgm:pt>
    <dgm:pt modelId="{EAA363C5-EF26-466A-B513-8750E6277E86}" type="pres">
      <dgm:prSet presAssocID="{B7EEE285-56EE-4C80-A102-81962327B37A}" presName="tx1" presStyleLbl="revTx" presStyleIdx="2" presStyleCnt="3"/>
      <dgm:spPr/>
    </dgm:pt>
    <dgm:pt modelId="{6F41E166-4E9E-4336-BB72-8609CDC1BC9E}" type="pres">
      <dgm:prSet presAssocID="{B7EEE285-56EE-4C80-A102-81962327B37A}" presName="vert1" presStyleCnt="0"/>
      <dgm:spPr/>
    </dgm:pt>
  </dgm:ptLst>
  <dgm:cxnLst>
    <dgm:cxn modelId="{5D1F4F0D-B1CB-44EE-95F6-6484ECDB1D78}" srcId="{2296C787-219A-437C-9BB8-FE76F7EDB5EE}" destId="{59606781-5EE5-4B46-98BF-E3EE243A7CA7}" srcOrd="0" destOrd="0" parTransId="{5D4FBF93-DE01-411C-B2D9-3256E97F92DB}" sibTransId="{721FEB0D-15AD-4E47-91A9-81BCB3ADAAC1}"/>
    <dgm:cxn modelId="{C44F3523-122E-4993-86BC-B90D608D84E3}" type="presOf" srcId="{B7EEE285-56EE-4C80-A102-81962327B37A}" destId="{EAA363C5-EF26-466A-B513-8750E6277E86}" srcOrd="0" destOrd="0" presId="urn:microsoft.com/office/officeart/2008/layout/LinedList"/>
    <dgm:cxn modelId="{9035E437-E6EA-4D87-8CF6-1F93142E069C}" type="presOf" srcId="{59606781-5EE5-4B46-98BF-E3EE243A7CA7}" destId="{9D8F79D5-F61F-42EF-A43F-739180E8B182}" srcOrd="0" destOrd="0" presId="urn:microsoft.com/office/officeart/2008/layout/LinedList"/>
    <dgm:cxn modelId="{3C05FE51-9347-4D98-AF41-0BEA4C1D0050}" srcId="{2296C787-219A-437C-9BB8-FE76F7EDB5EE}" destId="{B7EEE285-56EE-4C80-A102-81962327B37A}" srcOrd="2" destOrd="0" parTransId="{0929F72A-7655-4B5A-8E20-EF02CCA23CFC}" sibTransId="{E1D88ABB-0712-4FAE-AF15-E3C52D0776DB}"/>
    <dgm:cxn modelId="{F8F06AC6-7931-4C6E-AF33-2CB279812D54}" type="presOf" srcId="{51FE80B1-46DF-4557-9949-86E356381286}" destId="{41A318A5-F05C-4390-ABB5-529447DBE26C}" srcOrd="0" destOrd="0" presId="urn:microsoft.com/office/officeart/2008/layout/LinedList"/>
    <dgm:cxn modelId="{BFE80FC8-A586-4D2F-9F4E-8B5F1797DE6B}" type="presOf" srcId="{2296C787-219A-437C-9BB8-FE76F7EDB5EE}" destId="{E3417DBB-6D06-4D1D-8C6A-50AF850859F7}" srcOrd="0" destOrd="0" presId="urn:microsoft.com/office/officeart/2008/layout/LinedList"/>
    <dgm:cxn modelId="{8BC328E1-1261-4EE9-80EA-FBB71790532C}" srcId="{2296C787-219A-437C-9BB8-FE76F7EDB5EE}" destId="{51FE80B1-46DF-4557-9949-86E356381286}" srcOrd="1" destOrd="0" parTransId="{A21478A7-5952-49E6-AB42-4F5FAE3ED863}" sibTransId="{0EE115CB-D181-469E-8687-632E95C08F4D}"/>
    <dgm:cxn modelId="{9B02C3CF-FD8C-4CF7-A912-C94115585891}" type="presParOf" srcId="{E3417DBB-6D06-4D1D-8C6A-50AF850859F7}" destId="{A71D499F-0856-4D40-8179-3C3D9F326F25}" srcOrd="0" destOrd="0" presId="urn:microsoft.com/office/officeart/2008/layout/LinedList"/>
    <dgm:cxn modelId="{4493B6A1-05CC-43AB-9434-09101AC5DBC1}" type="presParOf" srcId="{E3417DBB-6D06-4D1D-8C6A-50AF850859F7}" destId="{2DB4AD29-A4D9-41E7-9773-9AF9CC11849D}" srcOrd="1" destOrd="0" presId="urn:microsoft.com/office/officeart/2008/layout/LinedList"/>
    <dgm:cxn modelId="{26C56279-9615-4693-BCE0-DD30B860691A}" type="presParOf" srcId="{2DB4AD29-A4D9-41E7-9773-9AF9CC11849D}" destId="{9D8F79D5-F61F-42EF-A43F-739180E8B182}" srcOrd="0" destOrd="0" presId="urn:microsoft.com/office/officeart/2008/layout/LinedList"/>
    <dgm:cxn modelId="{70E5F3C9-8D4C-4185-A28E-58B1F329CB6F}" type="presParOf" srcId="{2DB4AD29-A4D9-41E7-9773-9AF9CC11849D}" destId="{74AFD125-935F-4CD3-93BE-F4A6D5D64A94}" srcOrd="1" destOrd="0" presId="urn:microsoft.com/office/officeart/2008/layout/LinedList"/>
    <dgm:cxn modelId="{E08E616B-A12C-4DB8-B34C-525ECB29B8CC}" type="presParOf" srcId="{E3417DBB-6D06-4D1D-8C6A-50AF850859F7}" destId="{949646D7-D55C-4032-8695-1274ECDE7F27}" srcOrd="2" destOrd="0" presId="urn:microsoft.com/office/officeart/2008/layout/LinedList"/>
    <dgm:cxn modelId="{F8E9DDB0-3C2C-4074-AC4F-0B61C1E23B13}" type="presParOf" srcId="{E3417DBB-6D06-4D1D-8C6A-50AF850859F7}" destId="{952E6EC9-F7FB-4F53-9B51-ADD77BA134B1}" srcOrd="3" destOrd="0" presId="urn:microsoft.com/office/officeart/2008/layout/LinedList"/>
    <dgm:cxn modelId="{C0D35300-6914-4CDA-AEBE-2066824CCC85}" type="presParOf" srcId="{952E6EC9-F7FB-4F53-9B51-ADD77BA134B1}" destId="{41A318A5-F05C-4390-ABB5-529447DBE26C}" srcOrd="0" destOrd="0" presId="urn:microsoft.com/office/officeart/2008/layout/LinedList"/>
    <dgm:cxn modelId="{1A01A69D-ECB1-4F9F-AF31-72A91B4A4686}" type="presParOf" srcId="{952E6EC9-F7FB-4F53-9B51-ADD77BA134B1}" destId="{FC471343-C63F-4C78-A642-378FDB0C80A3}" srcOrd="1" destOrd="0" presId="urn:microsoft.com/office/officeart/2008/layout/LinedList"/>
    <dgm:cxn modelId="{0FA5A08B-0E75-4F22-8A72-040BC4221006}" type="presParOf" srcId="{E3417DBB-6D06-4D1D-8C6A-50AF850859F7}" destId="{63A3CFAC-F63E-498A-90C0-B27D804E2535}" srcOrd="4" destOrd="0" presId="urn:microsoft.com/office/officeart/2008/layout/LinedList"/>
    <dgm:cxn modelId="{D3A273A3-8E2D-4E4E-9FED-4811D9B72B6D}" type="presParOf" srcId="{E3417DBB-6D06-4D1D-8C6A-50AF850859F7}" destId="{45C2E825-5153-4114-BE61-A926BCA9BE76}" srcOrd="5" destOrd="0" presId="urn:microsoft.com/office/officeart/2008/layout/LinedList"/>
    <dgm:cxn modelId="{A9C7381C-65A6-4B03-A3AE-BA8557022ADA}" type="presParOf" srcId="{45C2E825-5153-4114-BE61-A926BCA9BE76}" destId="{EAA363C5-EF26-466A-B513-8750E6277E86}" srcOrd="0" destOrd="0" presId="urn:microsoft.com/office/officeart/2008/layout/LinedList"/>
    <dgm:cxn modelId="{A7EC23E8-AAA4-4EC4-9915-91DA3C802A24}" type="presParOf" srcId="{45C2E825-5153-4114-BE61-A926BCA9BE76}" destId="{6F41E166-4E9E-4336-BB72-8609CDC1BC9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82345-DDB4-4F85-8237-8C63EB0A64C9}">
      <dsp:nvSpPr>
        <dsp:cNvPr id="0" name=""/>
        <dsp:cNvSpPr/>
      </dsp:nvSpPr>
      <dsp:spPr>
        <a:xfrm>
          <a:off x="0" y="1913"/>
          <a:ext cx="5324475"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E55EF0-494F-4F44-A321-25937D06A43E}">
      <dsp:nvSpPr>
        <dsp:cNvPr id="0" name=""/>
        <dsp:cNvSpPr/>
      </dsp:nvSpPr>
      <dsp:spPr>
        <a:xfrm>
          <a:off x="0" y="1913"/>
          <a:ext cx="5324475" cy="130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Finance:   Blockchain underpins cryptocurrencies like Bitcoin and enables secure, transparent transactions, reducing reliance on intermediaries.  </a:t>
          </a:r>
        </a:p>
      </dsp:txBody>
      <dsp:txXfrm>
        <a:off x="0" y="1913"/>
        <a:ext cx="5324475" cy="1305236"/>
      </dsp:txXfrm>
    </dsp:sp>
    <dsp:sp modelId="{FD98C28A-614F-4BBD-9438-5C3BE3C35FBC}">
      <dsp:nvSpPr>
        <dsp:cNvPr id="0" name=""/>
        <dsp:cNvSpPr/>
      </dsp:nvSpPr>
      <dsp:spPr>
        <a:xfrm>
          <a:off x="0" y="1307150"/>
          <a:ext cx="5324475"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A4C3C1-E3A5-416B-A24C-A28346C5F336}">
      <dsp:nvSpPr>
        <dsp:cNvPr id="0" name=""/>
        <dsp:cNvSpPr/>
      </dsp:nvSpPr>
      <dsp:spPr>
        <a:xfrm>
          <a:off x="0" y="1307150"/>
          <a:ext cx="5324475" cy="130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Supply Chain Management:   Blockchain enhances traceability and authenticity verification of products, reducing fraud and counterfeiting.  </a:t>
          </a:r>
        </a:p>
      </dsp:txBody>
      <dsp:txXfrm>
        <a:off x="0" y="1307150"/>
        <a:ext cx="5324475" cy="1305236"/>
      </dsp:txXfrm>
    </dsp:sp>
    <dsp:sp modelId="{2C469CB7-F751-4AF8-B8B3-AAD1C592CF83}">
      <dsp:nvSpPr>
        <dsp:cNvPr id="0" name=""/>
        <dsp:cNvSpPr/>
      </dsp:nvSpPr>
      <dsp:spPr>
        <a:xfrm>
          <a:off x="0" y="2612387"/>
          <a:ext cx="5324475"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D1088-4C36-4288-9346-09934AEFE87E}">
      <dsp:nvSpPr>
        <dsp:cNvPr id="0" name=""/>
        <dsp:cNvSpPr/>
      </dsp:nvSpPr>
      <dsp:spPr>
        <a:xfrm>
          <a:off x="0" y="2612387"/>
          <a:ext cx="5324475" cy="130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   Smart Contracts:   Self-executing contracts automatically enforce agreements when predefined conditions are met, streamlining processes.</a:t>
          </a:r>
        </a:p>
      </dsp:txBody>
      <dsp:txXfrm>
        <a:off x="0" y="2612387"/>
        <a:ext cx="5324475" cy="1305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43FD8-3A7A-44E9-B9A7-3DCBC0B36A37}">
      <dsp:nvSpPr>
        <dsp:cNvPr id="0" name=""/>
        <dsp:cNvSpPr/>
      </dsp:nvSpPr>
      <dsp:spPr>
        <a:xfrm>
          <a:off x="1212569" y="7943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05BE3E-4C6B-4808-86FF-BA30353CAE9E}">
      <dsp:nvSpPr>
        <dsp:cNvPr id="0" name=""/>
        <dsp:cNvSpPr/>
      </dsp:nvSpPr>
      <dsp:spPr>
        <a:xfrm>
          <a:off x="417971" y="245133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   Smart Manufacturing:   IoT sensors monitor equipment health, predict failures, and optimize maintenance.  </a:t>
          </a:r>
        </a:p>
      </dsp:txBody>
      <dsp:txXfrm>
        <a:off x="417971" y="2451332"/>
        <a:ext cx="2889450" cy="720000"/>
      </dsp:txXfrm>
    </dsp:sp>
    <dsp:sp modelId="{212A7297-68B3-4A90-A9E1-5C8A88695A0A}">
      <dsp:nvSpPr>
        <dsp:cNvPr id="0" name=""/>
        <dsp:cNvSpPr/>
      </dsp:nvSpPr>
      <dsp:spPr>
        <a:xfrm>
          <a:off x="4607673" y="7943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855FB2-2C3A-45A8-AF23-2FF83CC1E30D}">
      <dsp:nvSpPr>
        <dsp:cNvPr id="0" name=""/>
        <dsp:cNvSpPr/>
      </dsp:nvSpPr>
      <dsp:spPr>
        <a:xfrm>
          <a:off x="3813075" y="245133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   Retail:   IoT devices track inventory levels in real-time, improving supply chain responsiveness.  </a:t>
          </a:r>
        </a:p>
      </dsp:txBody>
      <dsp:txXfrm>
        <a:off x="3813075" y="2451332"/>
        <a:ext cx="2889450" cy="720000"/>
      </dsp:txXfrm>
    </dsp:sp>
    <dsp:sp modelId="{D1EF5C38-FD12-4427-B9FD-ACA4BBB93C40}">
      <dsp:nvSpPr>
        <dsp:cNvPr id="0" name=""/>
        <dsp:cNvSpPr/>
      </dsp:nvSpPr>
      <dsp:spPr>
        <a:xfrm>
          <a:off x="8002777" y="7943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DB60E1-9789-424D-A6A9-2F45D0EBFC19}">
      <dsp:nvSpPr>
        <dsp:cNvPr id="0" name=""/>
        <dsp:cNvSpPr/>
      </dsp:nvSpPr>
      <dsp:spPr>
        <a:xfrm>
          <a:off x="7208178" y="2451332"/>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   Healthcare:   Wearable devices collect health data, facilitating remote monitoring and personalized medicine.</a:t>
          </a:r>
        </a:p>
      </dsp:txBody>
      <dsp:txXfrm>
        <a:off x="7208178" y="2451332"/>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B2C54-9EDE-4050-A457-D9A9AEB13688}">
      <dsp:nvSpPr>
        <dsp:cNvPr id="0" name=""/>
        <dsp:cNvSpPr/>
      </dsp:nvSpPr>
      <dsp:spPr>
        <a:xfrm>
          <a:off x="0" y="41907"/>
          <a:ext cx="6002110" cy="1174753"/>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   Enhanced Mobile Experiences:   Improved streaming, gaming, and real-time communication.  </a:t>
          </a:r>
        </a:p>
      </dsp:txBody>
      <dsp:txXfrm>
        <a:off x="57347" y="99254"/>
        <a:ext cx="5887416" cy="1060059"/>
      </dsp:txXfrm>
    </dsp:sp>
    <dsp:sp modelId="{72914384-3D8F-4626-8A8B-05344C02D9B7}">
      <dsp:nvSpPr>
        <dsp:cNvPr id="0" name=""/>
        <dsp:cNvSpPr/>
      </dsp:nvSpPr>
      <dsp:spPr>
        <a:xfrm>
          <a:off x="0" y="1277140"/>
          <a:ext cx="6002110" cy="1174753"/>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   Industrial Automation:   Facilitates real-time control of autonomous vehicles, robotics, and remote machinery.  </a:t>
          </a:r>
        </a:p>
      </dsp:txBody>
      <dsp:txXfrm>
        <a:off x="57347" y="1334487"/>
        <a:ext cx="5887416" cy="1060059"/>
      </dsp:txXfrm>
    </dsp:sp>
    <dsp:sp modelId="{47EED62B-2783-4CE2-870B-7E54EE894819}">
      <dsp:nvSpPr>
        <dsp:cNvPr id="0" name=""/>
        <dsp:cNvSpPr/>
      </dsp:nvSpPr>
      <dsp:spPr>
        <a:xfrm>
          <a:off x="0" y="2512373"/>
          <a:ext cx="6002110" cy="1174753"/>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   Smart Cities:   Supports interconnected infrastructure such as traffic management, energy grids, and public services.</a:t>
          </a:r>
        </a:p>
      </dsp:txBody>
      <dsp:txXfrm>
        <a:off x="57347" y="2569720"/>
        <a:ext cx="5887416" cy="10600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D499F-0856-4D40-8179-3C3D9F326F25}">
      <dsp:nvSpPr>
        <dsp:cNvPr id="0" name=""/>
        <dsp:cNvSpPr/>
      </dsp:nvSpPr>
      <dsp:spPr>
        <a:xfrm>
          <a:off x="0" y="2101"/>
          <a:ext cx="6714744"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D8F79D5-F61F-42EF-A43F-739180E8B182}">
      <dsp:nvSpPr>
        <dsp:cNvPr id="0" name=""/>
        <dsp:cNvSpPr/>
      </dsp:nvSpPr>
      <dsp:spPr>
        <a:xfrm>
          <a:off x="0" y="2101"/>
          <a:ext cx="6714744" cy="1433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   Marketing and Retail:   Virtual try-ons and immersive showrooms enhance customer engagement.  </a:t>
          </a:r>
        </a:p>
      </dsp:txBody>
      <dsp:txXfrm>
        <a:off x="0" y="2101"/>
        <a:ext cx="6714744" cy="1433087"/>
      </dsp:txXfrm>
    </dsp:sp>
    <dsp:sp modelId="{949646D7-D55C-4032-8695-1274ECDE7F27}">
      <dsp:nvSpPr>
        <dsp:cNvPr id="0" name=""/>
        <dsp:cNvSpPr/>
      </dsp:nvSpPr>
      <dsp:spPr>
        <a:xfrm>
          <a:off x="0" y="1435188"/>
          <a:ext cx="6714744"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1A318A5-F05C-4390-ABB5-529447DBE26C}">
      <dsp:nvSpPr>
        <dsp:cNvPr id="0" name=""/>
        <dsp:cNvSpPr/>
      </dsp:nvSpPr>
      <dsp:spPr>
        <a:xfrm>
          <a:off x="0" y="1435188"/>
          <a:ext cx="6714744" cy="1433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   Training and Education:   Simulated environments provide safe, cost-effective training across industries.  </a:t>
          </a:r>
        </a:p>
      </dsp:txBody>
      <dsp:txXfrm>
        <a:off x="0" y="1435188"/>
        <a:ext cx="6714744" cy="1433087"/>
      </dsp:txXfrm>
    </dsp:sp>
    <dsp:sp modelId="{63A3CFAC-F63E-498A-90C0-B27D804E2535}">
      <dsp:nvSpPr>
        <dsp:cNvPr id="0" name=""/>
        <dsp:cNvSpPr/>
      </dsp:nvSpPr>
      <dsp:spPr>
        <a:xfrm>
          <a:off x="0" y="2868276"/>
          <a:ext cx="6714744"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AA363C5-EF26-466A-B513-8750E6277E86}">
      <dsp:nvSpPr>
        <dsp:cNvPr id="0" name=""/>
        <dsp:cNvSpPr/>
      </dsp:nvSpPr>
      <dsp:spPr>
        <a:xfrm>
          <a:off x="0" y="2868276"/>
          <a:ext cx="6714744" cy="1433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   Design and Prototyping:   Architects and engineers visualize projects in 3D before construction begins.</a:t>
          </a:r>
        </a:p>
      </dsp:txBody>
      <dsp:txXfrm>
        <a:off x="0" y="2868276"/>
        <a:ext cx="6714744" cy="143308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46F1-D50F-E9E9-72DA-EFB0F4D185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D57D8D-E69F-46A5-0E36-E4927CFCF7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87E274-9A84-9618-9098-FA1FD75E0A31}"/>
              </a:ext>
            </a:extLst>
          </p:cNvPr>
          <p:cNvSpPr>
            <a:spLocks noGrp="1"/>
          </p:cNvSpPr>
          <p:nvPr>
            <p:ph type="dt" sz="half" idx="10"/>
          </p:nvPr>
        </p:nvSpPr>
        <p:spPr/>
        <p:txBody>
          <a:bodyPr/>
          <a:lstStyle/>
          <a:p>
            <a:fld id="{E524DC8C-B473-4F46-9C68-E8B1E04DDF92}" type="datetimeFigureOut">
              <a:rPr lang="en-US" smtClean="0"/>
              <a:t>5/15/2025</a:t>
            </a:fld>
            <a:endParaRPr lang="en-US"/>
          </a:p>
        </p:txBody>
      </p:sp>
      <p:sp>
        <p:nvSpPr>
          <p:cNvPr id="5" name="Footer Placeholder 4">
            <a:extLst>
              <a:ext uri="{FF2B5EF4-FFF2-40B4-BE49-F238E27FC236}">
                <a16:creationId xmlns:a16="http://schemas.microsoft.com/office/drawing/2014/main" id="{F43C2C84-F77E-E993-611F-4392646F7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5D2BE8-C91A-6964-4767-5E18C14C8A7C}"/>
              </a:ext>
            </a:extLst>
          </p:cNvPr>
          <p:cNvSpPr>
            <a:spLocks noGrp="1"/>
          </p:cNvSpPr>
          <p:nvPr>
            <p:ph type="sldNum" sz="quarter" idx="12"/>
          </p:nvPr>
        </p:nvSpPr>
        <p:spPr/>
        <p:txBody>
          <a:bodyPr/>
          <a:lstStyle/>
          <a:p>
            <a:fld id="{0D0B1179-5733-40C5-93D4-84EC53EE90BF}" type="slidenum">
              <a:rPr lang="en-US" smtClean="0"/>
              <a:t>‹#›</a:t>
            </a:fld>
            <a:endParaRPr lang="en-US"/>
          </a:p>
        </p:txBody>
      </p:sp>
    </p:spTree>
    <p:extLst>
      <p:ext uri="{BB962C8B-B14F-4D97-AF65-F5344CB8AC3E}">
        <p14:creationId xmlns:p14="http://schemas.microsoft.com/office/powerpoint/2010/main" val="242286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E15C-9F77-74FC-A94A-10E0272D33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792F93-0799-EA84-EB90-8D20D35032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4A0E5-0C5D-5AA7-2AB6-B6CFE246FA76}"/>
              </a:ext>
            </a:extLst>
          </p:cNvPr>
          <p:cNvSpPr>
            <a:spLocks noGrp="1"/>
          </p:cNvSpPr>
          <p:nvPr>
            <p:ph type="dt" sz="half" idx="10"/>
          </p:nvPr>
        </p:nvSpPr>
        <p:spPr/>
        <p:txBody>
          <a:bodyPr/>
          <a:lstStyle/>
          <a:p>
            <a:fld id="{E524DC8C-B473-4F46-9C68-E8B1E04DDF92}" type="datetimeFigureOut">
              <a:rPr lang="en-US" smtClean="0"/>
              <a:t>5/15/2025</a:t>
            </a:fld>
            <a:endParaRPr lang="en-US"/>
          </a:p>
        </p:txBody>
      </p:sp>
      <p:sp>
        <p:nvSpPr>
          <p:cNvPr id="5" name="Footer Placeholder 4">
            <a:extLst>
              <a:ext uri="{FF2B5EF4-FFF2-40B4-BE49-F238E27FC236}">
                <a16:creationId xmlns:a16="http://schemas.microsoft.com/office/drawing/2014/main" id="{66EB7D71-773D-AC88-104F-36A74A3A2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1B19D-76E8-29E3-1737-4549880CA3C7}"/>
              </a:ext>
            </a:extLst>
          </p:cNvPr>
          <p:cNvSpPr>
            <a:spLocks noGrp="1"/>
          </p:cNvSpPr>
          <p:nvPr>
            <p:ph type="sldNum" sz="quarter" idx="12"/>
          </p:nvPr>
        </p:nvSpPr>
        <p:spPr/>
        <p:txBody>
          <a:bodyPr/>
          <a:lstStyle/>
          <a:p>
            <a:fld id="{0D0B1179-5733-40C5-93D4-84EC53EE90BF}" type="slidenum">
              <a:rPr lang="en-US" smtClean="0"/>
              <a:t>‹#›</a:t>
            </a:fld>
            <a:endParaRPr lang="en-US"/>
          </a:p>
        </p:txBody>
      </p:sp>
    </p:spTree>
    <p:extLst>
      <p:ext uri="{BB962C8B-B14F-4D97-AF65-F5344CB8AC3E}">
        <p14:creationId xmlns:p14="http://schemas.microsoft.com/office/powerpoint/2010/main" val="2984951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9AF7D8-10D3-FF97-A781-DA1B5E733E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6D39C7-6800-5612-3BF1-CEFC55686C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50A2A9-74CA-40F3-591E-6E7B3DFCFEF1}"/>
              </a:ext>
            </a:extLst>
          </p:cNvPr>
          <p:cNvSpPr>
            <a:spLocks noGrp="1"/>
          </p:cNvSpPr>
          <p:nvPr>
            <p:ph type="dt" sz="half" idx="10"/>
          </p:nvPr>
        </p:nvSpPr>
        <p:spPr/>
        <p:txBody>
          <a:bodyPr/>
          <a:lstStyle/>
          <a:p>
            <a:fld id="{E524DC8C-B473-4F46-9C68-E8B1E04DDF92}" type="datetimeFigureOut">
              <a:rPr lang="en-US" smtClean="0"/>
              <a:t>5/15/2025</a:t>
            </a:fld>
            <a:endParaRPr lang="en-US"/>
          </a:p>
        </p:txBody>
      </p:sp>
      <p:sp>
        <p:nvSpPr>
          <p:cNvPr id="5" name="Footer Placeholder 4">
            <a:extLst>
              <a:ext uri="{FF2B5EF4-FFF2-40B4-BE49-F238E27FC236}">
                <a16:creationId xmlns:a16="http://schemas.microsoft.com/office/drawing/2014/main" id="{4497A6DA-008E-0E10-05E4-31AE9577F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90F8B-9B27-C712-E2C8-2BE50766A752}"/>
              </a:ext>
            </a:extLst>
          </p:cNvPr>
          <p:cNvSpPr>
            <a:spLocks noGrp="1"/>
          </p:cNvSpPr>
          <p:nvPr>
            <p:ph type="sldNum" sz="quarter" idx="12"/>
          </p:nvPr>
        </p:nvSpPr>
        <p:spPr/>
        <p:txBody>
          <a:bodyPr/>
          <a:lstStyle/>
          <a:p>
            <a:fld id="{0D0B1179-5733-40C5-93D4-84EC53EE90BF}" type="slidenum">
              <a:rPr lang="en-US" smtClean="0"/>
              <a:t>‹#›</a:t>
            </a:fld>
            <a:endParaRPr lang="en-US"/>
          </a:p>
        </p:txBody>
      </p:sp>
    </p:spTree>
    <p:extLst>
      <p:ext uri="{BB962C8B-B14F-4D97-AF65-F5344CB8AC3E}">
        <p14:creationId xmlns:p14="http://schemas.microsoft.com/office/powerpoint/2010/main" val="14270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D30D-D796-C616-A322-2BA6D2724E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6B6911-0C52-BA87-33DF-FBC868FB16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A8CEC-473E-A4CF-E49F-7AE4758DCEFF}"/>
              </a:ext>
            </a:extLst>
          </p:cNvPr>
          <p:cNvSpPr>
            <a:spLocks noGrp="1"/>
          </p:cNvSpPr>
          <p:nvPr>
            <p:ph type="dt" sz="half" idx="10"/>
          </p:nvPr>
        </p:nvSpPr>
        <p:spPr/>
        <p:txBody>
          <a:bodyPr/>
          <a:lstStyle/>
          <a:p>
            <a:fld id="{E524DC8C-B473-4F46-9C68-E8B1E04DDF92}" type="datetimeFigureOut">
              <a:rPr lang="en-US" smtClean="0"/>
              <a:t>5/15/2025</a:t>
            </a:fld>
            <a:endParaRPr lang="en-US"/>
          </a:p>
        </p:txBody>
      </p:sp>
      <p:sp>
        <p:nvSpPr>
          <p:cNvPr id="5" name="Footer Placeholder 4">
            <a:extLst>
              <a:ext uri="{FF2B5EF4-FFF2-40B4-BE49-F238E27FC236}">
                <a16:creationId xmlns:a16="http://schemas.microsoft.com/office/drawing/2014/main" id="{66BCD9C5-CA7D-D546-9143-5919415D72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75F1A-6A3D-5D57-16BC-6CA4340D8AB9}"/>
              </a:ext>
            </a:extLst>
          </p:cNvPr>
          <p:cNvSpPr>
            <a:spLocks noGrp="1"/>
          </p:cNvSpPr>
          <p:nvPr>
            <p:ph type="sldNum" sz="quarter" idx="12"/>
          </p:nvPr>
        </p:nvSpPr>
        <p:spPr/>
        <p:txBody>
          <a:bodyPr/>
          <a:lstStyle/>
          <a:p>
            <a:fld id="{0D0B1179-5733-40C5-93D4-84EC53EE90BF}" type="slidenum">
              <a:rPr lang="en-US" smtClean="0"/>
              <a:t>‹#›</a:t>
            </a:fld>
            <a:endParaRPr lang="en-US"/>
          </a:p>
        </p:txBody>
      </p:sp>
    </p:spTree>
    <p:extLst>
      <p:ext uri="{BB962C8B-B14F-4D97-AF65-F5344CB8AC3E}">
        <p14:creationId xmlns:p14="http://schemas.microsoft.com/office/powerpoint/2010/main" val="4214940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5ABB-A38C-BA9F-2F37-FC95153E5F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8339B2-DB4D-11EB-E41D-21295AE601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D13F47-3B45-D193-0B8C-53E2C00A9593}"/>
              </a:ext>
            </a:extLst>
          </p:cNvPr>
          <p:cNvSpPr>
            <a:spLocks noGrp="1"/>
          </p:cNvSpPr>
          <p:nvPr>
            <p:ph type="dt" sz="half" idx="10"/>
          </p:nvPr>
        </p:nvSpPr>
        <p:spPr/>
        <p:txBody>
          <a:bodyPr/>
          <a:lstStyle/>
          <a:p>
            <a:fld id="{E524DC8C-B473-4F46-9C68-E8B1E04DDF92}" type="datetimeFigureOut">
              <a:rPr lang="en-US" smtClean="0"/>
              <a:t>5/15/2025</a:t>
            </a:fld>
            <a:endParaRPr lang="en-US"/>
          </a:p>
        </p:txBody>
      </p:sp>
      <p:sp>
        <p:nvSpPr>
          <p:cNvPr id="5" name="Footer Placeholder 4">
            <a:extLst>
              <a:ext uri="{FF2B5EF4-FFF2-40B4-BE49-F238E27FC236}">
                <a16:creationId xmlns:a16="http://schemas.microsoft.com/office/drawing/2014/main" id="{774D4CF4-8D51-5A5F-37CC-27B718567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47C97F-731A-C6A0-0807-7827EC2A59F6}"/>
              </a:ext>
            </a:extLst>
          </p:cNvPr>
          <p:cNvSpPr>
            <a:spLocks noGrp="1"/>
          </p:cNvSpPr>
          <p:nvPr>
            <p:ph type="sldNum" sz="quarter" idx="12"/>
          </p:nvPr>
        </p:nvSpPr>
        <p:spPr/>
        <p:txBody>
          <a:bodyPr/>
          <a:lstStyle/>
          <a:p>
            <a:fld id="{0D0B1179-5733-40C5-93D4-84EC53EE90BF}" type="slidenum">
              <a:rPr lang="en-US" smtClean="0"/>
              <a:t>‹#›</a:t>
            </a:fld>
            <a:endParaRPr lang="en-US"/>
          </a:p>
        </p:txBody>
      </p:sp>
    </p:spTree>
    <p:extLst>
      <p:ext uri="{BB962C8B-B14F-4D97-AF65-F5344CB8AC3E}">
        <p14:creationId xmlns:p14="http://schemas.microsoft.com/office/powerpoint/2010/main" val="294701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EA17-A49F-ECEC-2FA7-CE1C260A75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8E761F-E224-17FF-C295-393034F7FF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886ED9-E5E5-678A-4F03-1925F1B49D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70490D-B72F-417B-BEC8-A9A525EB1B50}"/>
              </a:ext>
            </a:extLst>
          </p:cNvPr>
          <p:cNvSpPr>
            <a:spLocks noGrp="1"/>
          </p:cNvSpPr>
          <p:nvPr>
            <p:ph type="dt" sz="half" idx="10"/>
          </p:nvPr>
        </p:nvSpPr>
        <p:spPr/>
        <p:txBody>
          <a:bodyPr/>
          <a:lstStyle/>
          <a:p>
            <a:fld id="{E524DC8C-B473-4F46-9C68-E8B1E04DDF92}" type="datetimeFigureOut">
              <a:rPr lang="en-US" smtClean="0"/>
              <a:t>5/15/2025</a:t>
            </a:fld>
            <a:endParaRPr lang="en-US"/>
          </a:p>
        </p:txBody>
      </p:sp>
      <p:sp>
        <p:nvSpPr>
          <p:cNvPr id="6" name="Footer Placeholder 5">
            <a:extLst>
              <a:ext uri="{FF2B5EF4-FFF2-40B4-BE49-F238E27FC236}">
                <a16:creationId xmlns:a16="http://schemas.microsoft.com/office/drawing/2014/main" id="{4AB02F2B-11B8-EB48-AB59-2C277FED0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F7585-AA7F-260F-B083-D940754F9035}"/>
              </a:ext>
            </a:extLst>
          </p:cNvPr>
          <p:cNvSpPr>
            <a:spLocks noGrp="1"/>
          </p:cNvSpPr>
          <p:nvPr>
            <p:ph type="sldNum" sz="quarter" idx="12"/>
          </p:nvPr>
        </p:nvSpPr>
        <p:spPr/>
        <p:txBody>
          <a:bodyPr/>
          <a:lstStyle/>
          <a:p>
            <a:fld id="{0D0B1179-5733-40C5-93D4-84EC53EE90BF}" type="slidenum">
              <a:rPr lang="en-US" smtClean="0"/>
              <a:t>‹#›</a:t>
            </a:fld>
            <a:endParaRPr lang="en-US"/>
          </a:p>
        </p:txBody>
      </p:sp>
    </p:spTree>
    <p:extLst>
      <p:ext uri="{BB962C8B-B14F-4D97-AF65-F5344CB8AC3E}">
        <p14:creationId xmlns:p14="http://schemas.microsoft.com/office/powerpoint/2010/main" val="166186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2715-BDEA-9765-B35E-400B1D7E7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A1C72E-5AFB-29F4-D8F6-4204B1FBA2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8F3825-A214-D2B2-7918-EC8CF5A604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D7E280-8615-143C-647B-94B956855A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3A67F7-67E4-5453-DEDF-65BD0F2159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FC2C8A-6AAA-E52B-9EC3-8A4B3653CEDF}"/>
              </a:ext>
            </a:extLst>
          </p:cNvPr>
          <p:cNvSpPr>
            <a:spLocks noGrp="1"/>
          </p:cNvSpPr>
          <p:nvPr>
            <p:ph type="dt" sz="half" idx="10"/>
          </p:nvPr>
        </p:nvSpPr>
        <p:spPr/>
        <p:txBody>
          <a:bodyPr/>
          <a:lstStyle/>
          <a:p>
            <a:fld id="{E524DC8C-B473-4F46-9C68-E8B1E04DDF92}" type="datetimeFigureOut">
              <a:rPr lang="en-US" smtClean="0"/>
              <a:t>5/15/2025</a:t>
            </a:fld>
            <a:endParaRPr lang="en-US"/>
          </a:p>
        </p:txBody>
      </p:sp>
      <p:sp>
        <p:nvSpPr>
          <p:cNvPr id="8" name="Footer Placeholder 7">
            <a:extLst>
              <a:ext uri="{FF2B5EF4-FFF2-40B4-BE49-F238E27FC236}">
                <a16:creationId xmlns:a16="http://schemas.microsoft.com/office/drawing/2014/main" id="{FBD0430F-45FB-C505-6650-496ACDA97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B9C960-D2A0-B6C4-1278-9BA61262DD04}"/>
              </a:ext>
            </a:extLst>
          </p:cNvPr>
          <p:cNvSpPr>
            <a:spLocks noGrp="1"/>
          </p:cNvSpPr>
          <p:nvPr>
            <p:ph type="sldNum" sz="quarter" idx="12"/>
          </p:nvPr>
        </p:nvSpPr>
        <p:spPr/>
        <p:txBody>
          <a:bodyPr/>
          <a:lstStyle/>
          <a:p>
            <a:fld id="{0D0B1179-5733-40C5-93D4-84EC53EE90BF}" type="slidenum">
              <a:rPr lang="en-US" smtClean="0"/>
              <a:t>‹#›</a:t>
            </a:fld>
            <a:endParaRPr lang="en-US"/>
          </a:p>
        </p:txBody>
      </p:sp>
    </p:spTree>
    <p:extLst>
      <p:ext uri="{BB962C8B-B14F-4D97-AF65-F5344CB8AC3E}">
        <p14:creationId xmlns:p14="http://schemas.microsoft.com/office/powerpoint/2010/main" val="1502878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B850-B6DD-E8C1-458F-51A012CBD1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8EF1E7-E0D7-B1F8-01E9-C99B597A3BDE}"/>
              </a:ext>
            </a:extLst>
          </p:cNvPr>
          <p:cNvSpPr>
            <a:spLocks noGrp="1"/>
          </p:cNvSpPr>
          <p:nvPr>
            <p:ph type="dt" sz="half" idx="10"/>
          </p:nvPr>
        </p:nvSpPr>
        <p:spPr/>
        <p:txBody>
          <a:bodyPr/>
          <a:lstStyle/>
          <a:p>
            <a:fld id="{E524DC8C-B473-4F46-9C68-E8B1E04DDF92}" type="datetimeFigureOut">
              <a:rPr lang="en-US" smtClean="0"/>
              <a:t>5/15/2025</a:t>
            </a:fld>
            <a:endParaRPr lang="en-US"/>
          </a:p>
        </p:txBody>
      </p:sp>
      <p:sp>
        <p:nvSpPr>
          <p:cNvPr id="4" name="Footer Placeholder 3">
            <a:extLst>
              <a:ext uri="{FF2B5EF4-FFF2-40B4-BE49-F238E27FC236}">
                <a16:creationId xmlns:a16="http://schemas.microsoft.com/office/drawing/2014/main" id="{EC4049B3-C939-C5A8-C064-A5AFBE19E4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CD7083-B2B1-114F-532F-0910E6CA56B2}"/>
              </a:ext>
            </a:extLst>
          </p:cNvPr>
          <p:cNvSpPr>
            <a:spLocks noGrp="1"/>
          </p:cNvSpPr>
          <p:nvPr>
            <p:ph type="sldNum" sz="quarter" idx="12"/>
          </p:nvPr>
        </p:nvSpPr>
        <p:spPr/>
        <p:txBody>
          <a:bodyPr/>
          <a:lstStyle/>
          <a:p>
            <a:fld id="{0D0B1179-5733-40C5-93D4-84EC53EE90BF}" type="slidenum">
              <a:rPr lang="en-US" smtClean="0"/>
              <a:t>‹#›</a:t>
            </a:fld>
            <a:endParaRPr lang="en-US"/>
          </a:p>
        </p:txBody>
      </p:sp>
    </p:spTree>
    <p:extLst>
      <p:ext uri="{BB962C8B-B14F-4D97-AF65-F5344CB8AC3E}">
        <p14:creationId xmlns:p14="http://schemas.microsoft.com/office/powerpoint/2010/main" val="1887370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984FE9-2772-D536-61A4-1BB3A3819BAD}"/>
              </a:ext>
            </a:extLst>
          </p:cNvPr>
          <p:cNvSpPr>
            <a:spLocks noGrp="1"/>
          </p:cNvSpPr>
          <p:nvPr>
            <p:ph type="dt" sz="half" idx="10"/>
          </p:nvPr>
        </p:nvSpPr>
        <p:spPr/>
        <p:txBody>
          <a:bodyPr/>
          <a:lstStyle/>
          <a:p>
            <a:fld id="{E524DC8C-B473-4F46-9C68-E8B1E04DDF92}" type="datetimeFigureOut">
              <a:rPr lang="en-US" smtClean="0"/>
              <a:t>5/15/2025</a:t>
            </a:fld>
            <a:endParaRPr lang="en-US"/>
          </a:p>
        </p:txBody>
      </p:sp>
      <p:sp>
        <p:nvSpPr>
          <p:cNvPr id="3" name="Footer Placeholder 2">
            <a:extLst>
              <a:ext uri="{FF2B5EF4-FFF2-40B4-BE49-F238E27FC236}">
                <a16:creationId xmlns:a16="http://schemas.microsoft.com/office/drawing/2014/main" id="{349B5F36-EBC5-8522-5FC3-8E14A173DA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0F6448-802D-6946-D17A-A5FC4FC3209F}"/>
              </a:ext>
            </a:extLst>
          </p:cNvPr>
          <p:cNvSpPr>
            <a:spLocks noGrp="1"/>
          </p:cNvSpPr>
          <p:nvPr>
            <p:ph type="sldNum" sz="quarter" idx="12"/>
          </p:nvPr>
        </p:nvSpPr>
        <p:spPr/>
        <p:txBody>
          <a:bodyPr/>
          <a:lstStyle/>
          <a:p>
            <a:fld id="{0D0B1179-5733-40C5-93D4-84EC53EE90BF}" type="slidenum">
              <a:rPr lang="en-US" smtClean="0"/>
              <a:t>‹#›</a:t>
            </a:fld>
            <a:endParaRPr lang="en-US"/>
          </a:p>
        </p:txBody>
      </p:sp>
    </p:spTree>
    <p:extLst>
      <p:ext uri="{BB962C8B-B14F-4D97-AF65-F5344CB8AC3E}">
        <p14:creationId xmlns:p14="http://schemas.microsoft.com/office/powerpoint/2010/main" val="3584613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C5F3-F22A-C27F-A902-8FA31D22BA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D715F7-AF2E-AC23-49AF-D982AF81E9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9529C1-F489-9C96-CB8C-77E50C712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5D068B-FA31-0965-1151-EF658F159E78}"/>
              </a:ext>
            </a:extLst>
          </p:cNvPr>
          <p:cNvSpPr>
            <a:spLocks noGrp="1"/>
          </p:cNvSpPr>
          <p:nvPr>
            <p:ph type="dt" sz="half" idx="10"/>
          </p:nvPr>
        </p:nvSpPr>
        <p:spPr/>
        <p:txBody>
          <a:bodyPr/>
          <a:lstStyle/>
          <a:p>
            <a:fld id="{E524DC8C-B473-4F46-9C68-E8B1E04DDF92}" type="datetimeFigureOut">
              <a:rPr lang="en-US" smtClean="0"/>
              <a:t>5/15/2025</a:t>
            </a:fld>
            <a:endParaRPr lang="en-US"/>
          </a:p>
        </p:txBody>
      </p:sp>
      <p:sp>
        <p:nvSpPr>
          <p:cNvPr id="6" name="Footer Placeholder 5">
            <a:extLst>
              <a:ext uri="{FF2B5EF4-FFF2-40B4-BE49-F238E27FC236}">
                <a16:creationId xmlns:a16="http://schemas.microsoft.com/office/drawing/2014/main" id="{C5748D72-CA4A-FB38-8E1D-A3B7EA02FD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790-388A-75B3-B055-8573BA6282E5}"/>
              </a:ext>
            </a:extLst>
          </p:cNvPr>
          <p:cNvSpPr>
            <a:spLocks noGrp="1"/>
          </p:cNvSpPr>
          <p:nvPr>
            <p:ph type="sldNum" sz="quarter" idx="12"/>
          </p:nvPr>
        </p:nvSpPr>
        <p:spPr/>
        <p:txBody>
          <a:bodyPr/>
          <a:lstStyle/>
          <a:p>
            <a:fld id="{0D0B1179-5733-40C5-93D4-84EC53EE90BF}" type="slidenum">
              <a:rPr lang="en-US" smtClean="0"/>
              <a:t>‹#›</a:t>
            </a:fld>
            <a:endParaRPr lang="en-US"/>
          </a:p>
        </p:txBody>
      </p:sp>
    </p:spTree>
    <p:extLst>
      <p:ext uri="{BB962C8B-B14F-4D97-AF65-F5344CB8AC3E}">
        <p14:creationId xmlns:p14="http://schemas.microsoft.com/office/powerpoint/2010/main" val="11122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9FE0-5221-D96D-F039-A211021EBF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2FD682-74A7-DDF5-2B6C-7BAAE756A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451400-D9EF-1722-5291-EEB31C392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7A6E2C-FBFD-2BBC-2C4C-BA616C7E0128}"/>
              </a:ext>
            </a:extLst>
          </p:cNvPr>
          <p:cNvSpPr>
            <a:spLocks noGrp="1"/>
          </p:cNvSpPr>
          <p:nvPr>
            <p:ph type="dt" sz="half" idx="10"/>
          </p:nvPr>
        </p:nvSpPr>
        <p:spPr/>
        <p:txBody>
          <a:bodyPr/>
          <a:lstStyle/>
          <a:p>
            <a:fld id="{E524DC8C-B473-4F46-9C68-E8B1E04DDF92}" type="datetimeFigureOut">
              <a:rPr lang="en-US" smtClean="0"/>
              <a:t>5/15/2025</a:t>
            </a:fld>
            <a:endParaRPr lang="en-US"/>
          </a:p>
        </p:txBody>
      </p:sp>
      <p:sp>
        <p:nvSpPr>
          <p:cNvPr id="6" name="Footer Placeholder 5">
            <a:extLst>
              <a:ext uri="{FF2B5EF4-FFF2-40B4-BE49-F238E27FC236}">
                <a16:creationId xmlns:a16="http://schemas.microsoft.com/office/drawing/2014/main" id="{178FFBEB-61F5-BE07-095F-B26E92218C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BB8CC-C533-3B60-C82A-8B3D49A9AFC8}"/>
              </a:ext>
            </a:extLst>
          </p:cNvPr>
          <p:cNvSpPr>
            <a:spLocks noGrp="1"/>
          </p:cNvSpPr>
          <p:nvPr>
            <p:ph type="sldNum" sz="quarter" idx="12"/>
          </p:nvPr>
        </p:nvSpPr>
        <p:spPr/>
        <p:txBody>
          <a:bodyPr/>
          <a:lstStyle/>
          <a:p>
            <a:fld id="{0D0B1179-5733-40C5-93D4-84EC53EE90BF}" type="slidenum">
              <a:rPr lang="en-US" smtClean="0"/>
              <a:t>‹#›</a:t>
            </a:fld>
            <a:endParaRPr lang="en-US"/>
          </a:p>
        </p:txBody>
      </p:sp>
    </p:spTree>
    <p:extLst>
      <p:ext uri="{BB962C8B-B14F-4D97-AF65-F5344CB8AC3E}">
        <p14:creationId xmlns:p14="http://schemas.microsoft.com/office/powerpoint/2010/main" val="1830448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94887-846B-11DB-0B6A-E8A3251A90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ED6734-9C6E-0778-DB3F-7CAFD952A0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19B937-AAD9-EDE0-56BC-6B3A4E90D4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24DC8C-B473-4F46-9C68-E8B1E04DDF92}" type="datetimeFigureOut">
              <a:rPr lang="en-US" smtClean="0"/>
              <a:t>5/15/2025</a:t>
            </a:fld>
            <a:endParaRPr lang="en-US"/>
          </a:p>
        </p:txBody>
      </p:sp>
      <p:sp>
        <p:nvSpPr>
          <p:cNvPr id="5" name="Footer Placeholder 4">
            <a:extLst>
              <a:ext uri="{FF2B5EF4-FFF2-40B4-BE49-F238E27FC236}">
                <a16:creationId xmlns:a16="http://schemas.microsoft.com/office/drawing/2014/main" id="{BE886FA6-CE9D-B4F7-8CBC-D57EA6D060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F46FA40-D074-64E8-AB6F-C8B495F204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0B1179-5733-40C5-93D4-84EC53EE90BF}" type="slidenum">
              <a:rPr lang="en-US" smtClean="0"/>
              <a:t>‹#›</a:t>
            </a:fld>
            <a:endParaRPr lang="en-US"/>
          </a:p>
        </p:txBody>
      </p:sp>
    </p:spTree>
    <p:extLst>
      <p:ext uri="{BB962C8B-B14F-4D97-AF65-F5344CB8AC3E}">
        <p14:creationId xmlns:p14="http://schemas.microsoft.com/office/powerpoint/2010/main" val="100068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Video 14" descr="Different Hand Drawn Graphs">
            <a:extLst>
              <a:ext uri="{FF2B5EF4-FFF2-40B4-BE49-F238E27FC236}">
                <a16:creationId xmlns:a16="http://schemas.microsoft.com/office/drawing/2014/main" id="{6C4215BD-CBA4-2494-3109-138513077456}"/>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20" y="-22"/>
            <a:ext cx="12191977" cy="6858022"/>
          </a:xfrm>
          <a:prstGeom prst="rect">
            <a:avLst/>
          </a:prstGeom>
        </p:spPr>
      </p:pic>
      <p:sp>
        <p:nvSpPr>
          <p:cNvPr id="16" name="Rectangle 1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01494-8907-69EE-7400-4C5117A245D0}"/>
              </a:ext>
            </a:extLst>
          </p:cNvPr>
          <p:cNvSpPr>
            <a:spLocks noGrp="1"/>
          </p:cNvSpPr>
          <p:nvPr>
            <p:ph type="ctrTitle"/>
          </p:nvPr>
        </p:nvSpPr>
        <p:spPr>
          <a:xfrm>
            <a:off x="643466" y="643467"/>
            <a:ext cx="5452529" cy="3569242"/>
          </a:xfrm>
        </p:spPr>
        <p:txBody>
          <a:bodyPr anchor="t">
            <a:normAutofit/>
          </a:bodyPr>
          <a:lstStyle/>
          <a:p>
            <a:pPr algn="l"/>
            <a:r>
              <a:rPr lang="en-US" sz="48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Emerging Technologies in Business</a:t>
            </a:r>
            <a:br>
              <a:rPr lang="en-US" sz="48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br>
            <a:br>
              <a:rPr lang="en-US" sz="4800"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br>
            <a:endParaRPr lang="en-US" sz="4800">
              <a:solidFill>
                <a:srgbClr val="FFFFFF"/>
              </a:solidFill>
            </a:endParaRPr>
          </a:p>
        </p:txBody>
      </p:sp>
      <p:sp>
        <p:nvSpPr>
          <p:cNvPr id="3" name="Subtitle 2">
            <a:extLst>
              <a:ext uri="{FF2B5EF4-FFF2-40B4-BE49-F238E27FC236}">
                <a16:creationId xmlns:a16="http://schemas.microsoft.com/office/drawing/2014/main" id="{B199DE05-2418-C49B-9CF6-88B2E62A8325}"/>
              </a:ext>
            </a:extLst>
          </p:cNvPr>
          <p:cNvSpPr>
            <a:spLocks noGrp="1"/>
          </p:cNvSpPr>
          <p:nvPr>
            <p:ph type="subTitle" idx="1"/>
          </p:nvPr>
        </p:nvSpPr>
        <p:spPr>
          <a:xfrm>
            <a:off x="643466" y="4551037"/>
            <a:ext cx="5449479" cy="1578054"/>
          </a:xfrm>
        </p:spPr>
        <p:txBody>
          <a:bodyPr anchor="b">
            <a:normAutofit/>
          </a:bodyPr>
          <a:lstStyle/>
          <a:p>
            <a:pPr algn="l"/>
            <a:r>
              <a:rPr lang="en-US"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Pioneering the Future of Commerce</a:t>
            </a:r>
            <a:endParaRPr lang="en-US">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707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mute="1">
                <p:cTn id="12" repeatCount="indefinite" fill="hold" display="0">
                  <p:stCondLst>
                    <p:cond delay="indefinite"/>
                  </p:stCondLst>
                </p:cTn>
                <p:tgtEl>
                  <p:spTgt spid="1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FC4F6-F1AD-5F72-BF58-7AA2BEB68E0C}"/>
              </a:ext>
            </a:extLst>
          </p:cNvPr>
          <p:cNvSpPr>
            <a:spLocks noGrp="1"/>
          </p:cNvSpPr>
          <p:nvPr>
            <p:ph type="title"/>
          </p:nvPr>
        </p:nvSpPr>
        <p:spPr>
          <a:xfrm>
            <a:off x="838201" y="300580"/>
            <a:ext cx="9829800" cy="1089529"/>
          </a:xfrm>
        </p:spPr>
        <p:txBody>
          <a:bodyPr>
            <a:normAutofit/>
          </a:bodyPr>
          <a:lstStyle/>
          <a:p>
            <a:r>
              <a:rPr lang="en-US" sz="3600">
                <a:solidFill>
                  <a:srgbClr val="FFFFFF"/>
                </a:solidFill>
              </a:rPr>
              <a:t>Applications of IoT</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1579A1A3-0D88-E41B-8E41-AA55F793C2ED}"/>
              </a:ext>
            </a:extLst>
          </p:cNvPr>
          <p:cNvGraphicFramePr>
            <a:graphicFrameLocks noGrp="1"/>
          </p:cNvGraphicFramePr>
          <p:nvPr>
            <p:ph idx="1"/>
            <p:extLst>
              <p:ext uri="{D42A27DB-BD31-4B8C-83A1-F6EECF244321}">
                <p14:modId xmlns:p14="http://schemas.microsoft.com/office/powerpoint/2010/main" val="2206408263"/>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270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EADE9-3E7A-20D8-152E-6C4C65734BB5}"/>
              </a:ext>
            </a:extLst>
          </p:cNvPr>
          <p:cNvSpPr>
            <a:spLocks noGrp="1"/>
          </p:cNvSpPr>
          <p:nvPr>
            <p:ph type="title"/>
          </p:nvPr>
        </p:nvSpPr>
        <p:spPr>
          <a:xfrm>
            <a:off x="686834" y="1153572"/>
            <a:ext cx="3200400" cy="4461163"/>
          </a:xfrm>
        </p:spPr>
        <p:txBody>
          <a:bodyPr>
            <a:normAutofit/>
          </a:bodyPr>
          <a:lstStyle/>
          <a:p>
            <a:r>
              <a:rPr lang="en-US">
                <a:solidFill>
                  <a:srgbClr val="FFFFFF"/>
                </a:solidFill>
                <a:effectLst/>
                <a:latin typeface="Aptos" panose="020B0004020202020204" pitchFamily="34" charset="0"/>
                <a:ea typeface="Aptos" panose="020B0004020202020204" pitchFamily="34" charset="0"/>
                <a:cs typeface="Times New Roman" panose="02020603050405020304" pitchFamily="18" charset="0"/>
              </a:rPr>
              <a:t>Challenges and Future of IoT</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2635165-3931-1070-97B9-84DD3D9ABA56}"/>
              </a:ext>
            </a:extLst>
          </p:cNvPr>
          <p:cNvSpPr>
            <a:spLocks noGrp="1"/>
          </p:cNvSpPr>
          <p:nvPr>
            <p:ph idx="1"/>
          </p:nvPr>
        </p:nvSpPr>
        <p:spPr>
          <a:xfrm>
            <a:off x="4447308" y="591344"/>
            <a:ext cx="6906491" cy="5585619"/>
          </a:xfrm>
        </p:spPr>
        <p:txBody>
          <a:bodyPr anchor="ctr">
            <a:normAutofit/>
          </a:bodyPr>
          <a:lstStyle/>
          <a:p>
            <a:pPr marL="0" indent="0">
              <a:buNone/>
            </a:pPr>
            <a:r>
              <a:rPr lang="en-US" kern="100">
                <a:effectLst/>
                <a:latin typeface="Aptos" panose="020B0004020202020204" pitchFamily="34" charset="0"/>
                <a:ea typeface="Aptos" panose="020B0004020202020204" pitchFamily="34" charset="0"/>
                <a:cs typeface="Times New Roman" panose="02020603050405020304" pitchFamily="18" charset="0"/>
              </a:rPr>
              <a:t>Security risks, data privacy, and interoperability are key concerns. Advancements are expected in edge computing and enhanced security protocols to support broader IoT integration.</a:t>
            </a:r>
          </a:p>
          <a:p>
            <a:pPr marL="0" indent="0">
              <a:buNone/>
            </a:pPr>
            <a:endParaRPr lang="en-US" dirty="0"/>
          </a:p>
        </p:txBody>
      </p:sp>
    </p:spTree>
    <p:extLst>
      <p:ext uri="{BB962C8B-B14F-4D97-AF65-F5344CB8AC3E}">
        <p14:creationId xmlns:p14="http://schemas.microsoft.com/office/powerpoint/2010/main" val="2852904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a:extLst>
              <a:ext uri="{FF2B5EF4-FFF2-40B4-BE49-F238E27FC236}">
                <a16:creationId xmlns:a16="http://schemas.microsoft.com/office/drawing/2014/main" id="{401B6485-A101-426D-CC54-12939E644022}"/>
              </a:ext>
            </a:extLst>
          </p:cNvPr>
          <p:cNvPicPr>
            <a:picLocks noChangeAspect="1"/>
          </p:cNvPicPr>
          <p:nvPr/>
        </p:nvPicPr>
        <p:blipFill>
          <a:blip r:embed="rId2"/>
          <a:srcRect l="47598" r="8027"/>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63821-9030-AA8A-9047-B93024054C09}"/>
              </a:ext>
            </a:extLst>
          </p:cNvPr>
          <p:cNvSpPr>
            <a:spLocks noGrp="1"/>
          </p:cNvSpPr>
          <p:nvPr>
            <p:ph type="title"/>
          </p:nvPr>
        </p:nvSpPr>
        <p:spPr>
          <a:xfrm>
            <a:off x="6115317" y="405685"/>
            <a:ext cx="5464968" cy="1559301"/>
          </a:xfrm>
        </p:spPr>
        <p:txBody>
          <a:bodyPr>
            <a:normAutofit/>
          </a:bodyPr>
          <a:lstStyle/>
          <a:p>
            <a:r>
              <a:rPr lang="en-US" sz="4000">
                <a:effectLst/>
                <a:latin typeface="Aptos" panose="020B0004020202020204" pitchFamily="34" charset="0"/>
                <a:ea typeface="Aptos" panose="020B0004020202020204" pitchFamily="34" charset="0"/>
                <a:cs typeface="Times New Roman" panose="02020603050405020304" pitchFamily="18" charset="0"/>
              </a:rPr>
              <a:t>4. 5G Connectivity</a:t>
            </a:r>
            <a:endParaRPr lang="en-US" sz="4000"/>
          </a:p>
        </p:txBody>
      </p:sp>
      <p:sp>
        <p:nvSpPr>
          <p:cNvPr id="3" name="Content Placeholder 2">
            <a:extLst>
              <a:ext uri="{FF2B5EF4-FFF2-40B4-BE49-F238E27FC236}">
                <a16:creationId xmlns:a16="http://schemas.microsoft.com/office/drawing/2014/main" id="{D0543DEE-FB90-CC54-C101-D12CAB62FACA}"/>
              </a:ext>
            </a:extLst>
          </p:cNvPr>
          <p:cNvSpPr>
            <a:spLocks noGrp="1"/>
          </p:cNvSpPr>
          <p:nvPr>
            <p:ph idx="1"/>
          </p:nvPr>
        </p:nvSpPr>
        <p:spPr>
          <a:xfrm>
            <a:off x="6115317" y="2743200"/>
            <a:ext cx="5247340" cy="3496878"/>
          </a:xfrm>
        </p:spPr>
        <p:txBody>
          <a:bodyPr anchor="ctr">
            <a:normAutofit/>
          </a:bodyPr>
          <a:lstStyle/>
          <a:p>
            <a:pPr marL="0" indent="0">
              <a:buNone/>
            </a:pPr>
            <a:r>
              <a:rPr lang="en-US" sz="2000" kern="100">
                <a:effectLst/>
                <a:latin typeface="Aptos" panose="020B0004020202020204" pitchFamily="34" charset="0"/>
                <a:ea typeface="Aptos" panose="020B0004020202020204" pitchFamily="34" charset="0"/>
                <a:cs typeface="Times New Roman" panose="02020603050405020304" pitchFamily="18" charset="0"/>
              </a:rPr>
              <a:t>The advent of 5G technology promises significantly faster data transmission speeds (10-20 Gbps), lower latency, and increased network capacity.</a:t>
            </a:r>
          </a:p>
          <a:p>
            <a:pPr marL="0" indent="0">
              <a:buNone/>
            </a:pPr>
            <a:endParaRPr lang="en-US" sz="2000"/>
          </a:p>
        </p:txBody>
      </p:sp>
    </p:spTree>
    <p:extLst>
      <p:ext uri="{BB962C8B-B14F-4D97-AF65-F5344CB8AC3E}">
        <p14:creationId xmlns:p14="http://schemas.microsoft.com/office/powerpoint/2010/main" val="337146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3353BD-702A-1360-D010-92A6396EEF55}"/>
              </a:ext>
            </a:extLst>
          </p:cNvPr>
          <p:cNvSpPr>
            <a:spLocks noGrp="1"/>
          </p:cNvSpPr>
          <p:nvPr>
            <p:ph type="title"/>
          </p:nvPr>
        </p:nvSpPr>
        <p:spPr>
          <a:xfrm>
            <a:off x="836679" y="723898"/>
            <a:ext cx="6002110" cy="1495425"/>
          </a:xfrm>
        </p:spPr>
        <p:txBody>
          <a:bodyPr>
            <a:normAutofit/>
          </a:bodyPr>
          <a:lstStyle/>
          <a:p>
            <a:r>
              <a:rPr lang="en-US" sz="4000"/>
              <a:t>Applications of 5G Technology</a:t>
            </a:r>
          </a:p>
        </p:txBody>
      </p:sp>
      <p:pic>
        <p:nvPicPr>
          <p:cNvPr id="6" name="Picture 5">
            <a:extLst>
              <a:ext uri="{FF2B5EF4-FFF2-40B4-BE49-F238E27FC236}">
                <a16:creationId xmlns:a16="http://schemas.microsoft.com/office/drawing/2014/main" id="{80082D6D-0F34-06A7-0231-550CAE2D7FDF}"/>
              </a:ext>
            </a:extLst>
          </p:cNvPr>
          <p:cNvPicPr>
            <a:picLocks noChangeAspect="1"/>
          </p:cNvPicPr>
          <p:nvPr/>
        </p:nvPicPr>
        <p:blipFill>
          <a:blip r:embed="rId2"/>
          <a:srcRect l="29653" r="21753" b="-1"/>
          <a:stretch>
            <a:fillRect/>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4CC4C90E-83A7-36A1-85E3-11ECE9C11489}"/>
              </a:ext>
            </a:extLst>
          </p:cNvPr>
          <p:cNvGraphicFramePr>
            <a:graphicFrameLocks noGrp="1"/>
          </p:cNvGraphicFramePr>
          <p:nvPr>
            <p:ph idx="1"/>
            <p:extLst>
              <p:ext uri="{D42A27DB-BD31-4B8C-83A1-F6EECF244321}">
                <p14:modId xmlns:p14="http://schemas.microsoft.com/office/powerpoint/2010/main" val="3641825482"/>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9793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04B6F3-5478-B844-5EB2-285C7710DC46}"/>
              </a:ext>
            </a:extLst>
          </p:cNvPr>
          <p:cNvSpPr>
            <a:spLocks noGrp="1"/>
          </p:cNvSpPr>
          <p:nvPr>
            <p:ph type="title"/>
          </p:nvPr>
        </p:nvSpPr>
        <p:spPr>
          <a:xfrm>
            <a:off x="686834" y="1153572"/>
            <a:ext cx="3200400" cy="4461163"/>
          </a:xfrm>
        </p:spPr>
        <p:txBody>
          <a:bodyPr>
            <a:normAutofit/>
          </a:bodyPr>
          <a:lstStyle/>
          <a:p>
            <a:r>
              <a:rPr lang="en-US">
                <a:solidFill>
                  <a:srgbClr val="FFFFFF"/>
                </a:solidFill>
                <a:effectLst/>
                <a:latin typeface="Aptos" panose="020B0004020202020204" pitchFamily="34" charset="0"/>
                <a:ea typeface="Aptos" panose="020B0004020202020204" pitchFamily="34" charset="0"/>
                <a:cs typeface="Times New Roman" panose="02020603050405020304" pitchFamily="18" charset="0"/>
              </a:rPr>
              <a:t>Challenges and Future of 5G </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084AB0A-279B-4D62-FCD5-CBBAC994948A}"/>
              </a:ext>
            </a:extLst>
          </p:cNvPr>
          <p:cNvSpPr>
            <a:spLocks noGrp="1"/>
          </p:cNvSpPr>
          <p:nvPr>
            <p:ph idx="1"/>
          </p:nvPr>
        </p:nvSpPr>
        <p:spPr>
          <a:xfrm>
            <a:off x="4447308" y="591344"/>
            <a:ext cx="6906491" cy="5585619"/>
          </a:xfrm>
        </p:spPr>
        <p:txBody>
          <a:bodyPr anchor="ctr">
            <a:normAutofit/>
          </a:bodyPr>
          <a:lstStyle/>
          <a:p>
            <a:pPr marL="0" indent="0">
              <a:buNone/>
            </a:pPr>
            <a:r>
              <a:rPr lang="en-US" kern="100">
                <a:effectLst/>
                <a:latin typeface="Aptos" panose="020B0004020202020204" pitchFamily="34" charset="0"/>
                <a:ea typeface="Aptos" panose="020B0004020202020204" pitchFamily="34" charset="0"/>
                <a:cs typeface="Times New Roman" panose="02020603050405020304" pitchFamily="18" charset="0"/>
              </a:rPr>
              <a:t>Deployment costs, regulatory issues, and infrastructure requirements are hurdles. As 5G matures, it will enable more sophisticated applications like widespread IoT deployment and enhanced augmented reality. Development of 6G, 7G..</a:t>
            </a:r>
          </a:p>
          <a:p>
            <a:pPr marL="0" indent="0">
              <a:buNone/>
            </a:pPr>
            <a:endParaRPr lang="en-US" dirty="0"/>
          </a:p>
        </p:txBody>
      </p:sp>
    </p:spTree>
    <p:extLst>
      <p:ext uri="{BB962C8B-B14F-4D97-AF65-F5344CB8AC3E}">
        <p14:creationId xmlns:p14="http://schemas.microsoft.com/office/powerpoint/2010/main" val="425761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F6A8-E4C7-660D-4359-03CCA6EE56A4}"/>
              </a:ext>
            </a:extLst>
          </p:cNvPr>
          <p:cNvSpPr>
            <a:spLocks noGrp="1"/>
          </p:cNvSpPr>
          <p:nvPr>
            <p:ph type="title"/>
          </p:nvPr>
        </p:nvSpPr>
        <p:spPr>
          <a:xfrm>
            <a:off x="5868557" y="1138036"/>
            <a:ext cx="5444382" cy="1402470"/>
          </a:xfrm>
        </p:spPr>
        <p:txBody>
          <a:bodyPr anchor="t">
            <a:normAutofit/>
          </a:bodyPr>
          <a:lstStyle/>
          <a:p>
            <a:r>
              <a:rPr lang="en-US" sz="3000" kern="100">
                <a:effectLst/>
                <a:latin typeface="Aptos" panose="020B0004020202020204" pitchFamily="34" charset="0"/>
                <a:ea typeface="Aptos" panose="020B0004020202020204" pitchFamily="34" charset="0"/>
                <a:cs typeface="Times New Roman" panose="02020603050405020304" pitchFamily="18" charset="0"/>
              </a:rPr>
              <a:t>5. Augmented Reality (AR) and Virtual Reality (VR)  </a:t>
            </a:r>
            <a:br>
              <a:rPr lang="en-US" sz="3000" kern="100">
                <a:effectLst/>
                <a:latin typeface="Aptos" panose="020B0004020202020204" pitchFamily="34" charset="0"/>
                <a:ea typeface="Aptos" panose="020B0004020202020204" pitchFamily="34" charset="0"/>
                <a:cs typeface="Times New Roman" panose="02020603050405020304" pitchFamily="18" charset="0"/>
              </a:rPr>
            </a:br>
            <a:endParaRPr lang="en-US" sz="3000"/>
          </a:p>
        </p:txBody>
      </p:sp>
      <p:pic>
        <p:nvPicPr>
          <p:cNvPr id="5" name="Picture 4" descr="A digital map">
            <a:extLst>
              <a:ext uri="{FF2B5EF4-FFF2-40B4-BE49-F238E27FC236}">
                <a16:creationId xmlns:a16="http://schemas.microsoft.com/office/drawing/2014/main" id="{418895A2-86A0-D888-C971-836179E25B6F}"/>
              </a:ext>
            </a:extLst>
          </p:cNvPr>
          <p:cNvPicPr>
            <a:picLocks noChangeAspect="1"/>
          </p:cNvPicPr>
          <p:nvPr/>
        </p:nvPicPr>
        <p:blipFill>
          <a:blip r:embed="rId2"/>
          <a:srcRect l="36028" r="13834" b="-1"/>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8BE42F-D2B6-2332-99E5-F348F56F0D32}"/>
              </a:ext>
            </a:extLst>
          </p:cNvPr>
          <p:cNvSpPr>
            <a:spLocks noGrp="1"/>
          </p:cNvSpPr>
          <p:nvPr>
            <p:ph idx="1"/>
          </p:nvPr>
        </p:nvSpPr>
        <p:spPr>
          <a:xfrm>
            <a:off x="5868557" y="2551176"/>
            <a:ext cx="5444382" cy="3591207"/>
          </a:xfrm>
        </p:spPr>
        <p:txBody>
          <a:bodyPr>
            <a:normAutofit/>
          </a:bodyPr>
          <a:lstStyle/>
          <a:p>
            <a:pPr marL="0" indent="0">
              <a:buNone/>
            </a:pPr>
            <a:r>
              <a:rPr lang="en-US" sz="2000" kern="100">
                <a:effectLst/>
                <a:latin typeface="Aptos" panose="020B0004020202020204" pitchFamily="34" charset="0"/>
                <a:ea typeface="Aptos" panose="020B0004020202020204" pitchFamily="34" charset="0"/>
                <a:cs typeface="Times New Roman" panose="02020603050405020304" pitchFamily="18" charset="0"/>
              </a:rPr>
              <a:t>AR and VR technologies overlay digital content onto the physical world or create entirely immersive environments, respectively.</a:t>
            </a:r>
          </a:p>
          <a:p>
            <a:pPr marL="0" indent="0">
              <a:buNone/>
            </a:pPr>
            <a:endParaRPr lang="en-US" sz="2000"/>
          </a:p>
        </p:txBody>
      </p:sp>
    </p:spTree>
    <p:extLst>
      <p:ext uri="{BB962C8B-B14F-4D97-AF65-F5344CB8AC3E}">
        <p14:creationId xmlns:p14="http://schemas.microsoft.com/office/powerpoint/2010/main" val="925420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C4076C-D0A5-8499-B691-96F19A372A2E}"/>
              </a:ext>
            </a:extLst>
          </p:cNvPr>
          <p:cNvSpPr>
            <a:spLocks noGrp="1"/>
          </p:cNvSpPr>
          <p:nvPr>
            <p:ph type="title"/>
          </p:nvPr>
        </p:nvSpPr>
        <p:spPr>
          <a:xfrm>
            <a:off x="838200" y="365125"/>
            <a:ext cx="10515600" cy="1306443"/>
          </a:xfrm>
        </p:spPr>
        <p:txBody>
          <a:bodyPr>
            <a:normAutofit/>
          </a:bodyPr>
          <a:lstStyle/>
          <a:p>
            <a:r>
              <a:rPr lang="en-US" sz="4000"/>
              <a:t>Applications of AR and VR</a:t>
            </a:r>
          </a:p>
        </p:txBody>
      </p:sp>
      <p:pic>
        <p:nvPicPr>
          <p:cNvPr id="6" name="Picture 5">
            <a:extLst>
              <a:ext uri="{FF2B5EF4-FFF2-40B4-BE49-F238E27FC236}">
                <a16:creationId xmlns:a16="http://schemas.microsoft.com/office/drawing/2014/main" id="{39C96D81-7E36-F03A-7BD5-8DDB772BF5A8}"/>
              </a:ext>
            </a:extLst>
          </p:cNvPr>
          <p:cNvPicPr>
            <a:picLocks noChangeAspect="1"/>
          </p:cNvPicPr>
          <p:nvPr/>
        </p:nvPicPr>
        <p:blipFill>
          <a:blip r:embed="rId2"/>
          <a:srcRect l="24360" r="21556" b="-2"/>
          <a:stretch>
            <a:fillRect/>
          </a:stretch>
        </p:blipFill>
        <p:spPr>
          <a:xfrm>
            <a:off x="7989293" y="1904282"/>
            <a:ext cx="3423093" cy="4224808"/>
          </a:xfrm>
          <a:prstGeom prst="rect">
            <a:avLst/>
          </a:prstGeom>
        </p:spPr>
      </p:pic>
      <p:graphicFrame>
        <p:nvGraphicFramePr>
          <p:cNvPr id="5" name="Content Placeholder 2">
            <a:extLst>
              <a:ext uri="{FF2B5EF4-FFF2-40B4-BE49-F238E27FC236}">
                <a16:creationId xmlns:a16="http://schemas.microsoft.com/office/drawing/2014/main" id="{694C4076-F13C-CD1A-E396-274AD0792914}"/>
              </a:ext>
            </a:extLst>
          </p:cNvPr>
          <p:cNvGraphicFramePr>
            <a:graphicFrameLocks noGrp="1"/>
          </p:cNvGraphicFramePr>
          <p:nvPr>
            <p:ph idx="1"/>
            <p:extLst>
              <p:ext uri="{D42A27DB-BD31-4B8C-83A1-F6EECF244321}">
                <p14:modId xmlns:p14="http://schemas.microsoft.com/office/powerpoint/2010/main" val="1986751122"/>
              </p:ext>
            </p:extLst>
          </p:nvPr>
        </p:nvGraphicFramePr>
        <p:xfrm>
          <a:off x="838200" y="1825625"/>
          <a:ext cx="6714744" cy="430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37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CF8C4-305F-8C50-31C0-D7D681697E0D}"/>
              </a:ext>
            </a:extLst>
          </p:cNvPr>
          <p:cNvSpPr>
            <a:spLocks noGrp="1"/>
          </p:cNvSpPr>
          <p:nvPr>
            <p:ph type="title"/>
          </p:nvPr>
        </p:nvSpPr>
        <p:spPr>
          <a:xfrm>
            <a:off x="686834" y="1153572"/>
            <a:ext cx="3200400" cy="4461163"/>
          </a:xfrm>
        </p:spPr>
        <p:txBody>
          <a:bodyPr>
            <a:normAutofit/>
          </a:bodyPr>
          <a:lstStyle/>
          <a:p>
            <a:r>
              <a:rPr lang="en-US">
                <a:solidFill>
                  <a:srgbClr val="FFFFFF"/>
                </a:solidFill>
                <a:effectLst/>
                <a:latin typeface="Aptos" panose="020B0004020202020204" pitchFamily="34" charset="0"/>
                <a:ea typeface="Aptos" panose="020B0004020202020204" pitchFamily="34" charset="0"/>
                <a:cs typeface="Times New Roman" panose="02020603050405020304" pitchFamily="18" charset="0"/>
              </a:rPr>
              <a:t>Challenges and Future of AR and VR</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BA0AF90-DB0B-FA5C-FE70-E767FCBC877F}"/>
              </a:ext>
            </a:extLst>
          </p:cNvPr>
          <p:cNvSpPr>
            <a:spLocks noGrp="1"/>
          </p:cNvSpPr>
          <p:nvPr>
            <p:ph idx="1"/>
          </p:nvPr>
        </p:nvSpPr>
        <p:spPr>
          <a:xfrm>
            <a:off x="4447308" y="591344"/>
            <a:ext cx="6906491" cy="5585619"/>
          </a:xfrm>
        </p:spPr>
        <p:txBody>
          <a:bodyPr anchor="ctr">
            <a:normAutofit/>
          </a:bodyPr>
          <a:lstStyle/>
          <a:p>
            <a:pPr marL="0" indent="0">
              <a:buNone/>
            </a:pPr>
            <a:r>
              <a:rPr lang="en-US" kern="100">
                <a:effectLst/>
                <a:latin typeface="Aptos" panose="020B0004020202020204" pitchFamily="34" charset="0"/>
                <a:ea typeface="Aptos" panose="020B0004020202020204" pitchFamily="34" charset="0"/>
                <a:cs typeface="Times New Roman" panose="02020603050405020304" pitchFamily="18" charset="0"/>
              </a:rPr>
              <a:t>High costs, hardware limitations, and content development are barriers. Advances in hardware and software are expected to make AR/VR more accessible and integrated into daily business operations.</a:t>
            </a:r>
          </a:p>
          <a:p>
            <a:pPr marL="0" indent="0">
              <a:buNone/>
            </a:pPr>
            <a:endParaRPr lang="en-US" dirty="0"/>
          </a:p>
        </p:txBody>
      </p:sp>
    </p:spTree>
    <p:extLst>
      <p:ext uri="{BB962C8B-B14F-4D97-AF65-F5344CB8AC3E}">
        <p14:creationId xmlns:p14="http://schemas.microsoft.com/office/powerpoint/2010/main" val="679622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F9CAF-5650-8A90-1612-150E7E9DBA31}"/>
              </a:ext>
            </a:extLst>
          </p:cNvPr>
          <p:cNvSpPr>
            <a:spLocks noGrp="1"/>
          </p:cNvSpPr>
          <p:nvPr>
            <p:ph type="title"/>
          </p:nvPr>
        </p:nvSpPr>
        <p:spPr>
          <a:xfrm>
            <a:off x="4572001" y="601744"/>
            <a:ext cx="6781800" cy="1338696"/>
          </a:xfrm>
        </p:spPr>
        <p:txBody>
          <a:bodyPr>
            <a:normAutofit/>
          </a:bodyPr>
          <a:lstStyle/>
          <a:p>
            <a:r>
              <a:rPr lang="en-US" dirty="0"/>
              <a:t>Conclusion</a:t>
            </a:r>
          </a:p>
        </p:txBody>
      </p:sp>
      <p:pic>
        <p:nvPicPr>
          <p:cNvPr id="5" name="Picture 4" descr="A 3D pattern of ring shapes connected by lines">
            <a:extLst>
              <a:ext uri="{FF2B5EF4-FFF2-40B4-BE49-F238E27FC236}">
                <a16:creationId xmlns:a16="http://schemas.microsoft.com/office/drawing/2014/main" id="{FB454443-F25E-EF5B-ED00-D8A32E6F7BDA}"/>
              </a:ext>
            </a:extLst>
          </p:cNvPr>
          <p:cNvPicPr>
            <a:picLocks noChangeAspect="1"/>
          </p:cNvPicPr>
          <p:nvPr/>
        </p:nvPicPr>
        <p:blipFill>
          <a:blip r:embed="rId2"/>
          <a:srcRect l="18240" r="50963"/>
          <a:stretch>
            <a:fillRect/>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A145BABC-7071-31B1-9830-2E8FC944CB6E}"/>
              </a:ext>
            </a:extLst>
          </p:cNvPr>
          <p:cNvSpPr>
            <a:spLocks noGrp="1"/>
          </p:cNvSpPr>
          <p:nvPr>
            <p:ph idx="1"/>
          </p:nvPr>
        </p:nvSpPr>
        <p:spPr>
          <a:xfrm>
            <a:off x="4572001" y="2201958"/>
            <a:ext cx="6781800" cy="3900730"/>
          </a:xfrm>
        </p:spPr>
        <p:txBody>
          <a:bodyPr anchor="t">
            <a:normAutofit/>
          </a:bodyPr>
          <a:lstStyle/>
          <a:p>
            <a:pPr marL="0" indent="0">
              <a:buNone/>
            </a:pPr>
            <a:r>
              <a:rPr lang="en-US" sz="2000" kern="100">
                <a:effectLst/>
                <a:latin typeface="Aptos" panose="020B0004020202020204" pitchFamily="34" charset="0"/>
                <a:ea typeface="Aptos" panose="020B0004020202020204" pitchFamily="34" charset="0"/>
                <a:cs typeface="Times New Roman" panose="02020603050405020304" pitchFamily="18" charset="0"/>
              </a:rPr>
              <a:t>Emerging technologies are undeniably shaping the future of business, offering unprecedented opportunities for innovation, efficiency, and competitive advantage. However, they also pose challenges related to security, ethics, and implementation costs. Businesses that proactively adopt and adapt to these technologies will be better positioned to meet evolving customer expectations and navigate the complexities of a rapidly changing digital environment. As these technologies continue to evolve, their integration will foster a more interconnected, intelligent, and responsive business ecosystem, ultimately driving sustainable growth and value creation in the global economy.</a:t>
            </a:r>
          </a:p>
          <a:p>
            <a:pPr marL="0" indent="0">
              <a:buNone/>
            </a:pPr>
            <a:endParaRPr lang="en-US" sz="2000"/>
          </a:p>
        </p:txBody>
      </p:sp>
    </p:spTree>
    <p:extLst>
      <p:ext uri="{BB962C8B-B14F-4D97-AF65-F5344CB8AC3E}">
        <p14:creationId xmlns:p14="http://schemas.microsoft.com/office/powerpoint/2010/main" val="157606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C46802C-27B0-4219-D4EE-6560DD83F14E}"/>
              </a:ext>
            </a:extLst>
          </p:cNvPr>
          <p:cNvPicPr>
            <a:picLocks noChangeAspect="1"/>
          </p:cNvPicPr>
          <p:nvPr/>
        </p:nvPicPr>
        <p:blipFill>
          <a:blip r:embed="rId2"/>
          <a:srcRect l="1902" r="53723"/>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44348-ADC3-A6F4-49BB-236CBEDECE45}"/>
              </a:ext>
            </a:extLst>
          </p:cNvPr>
          <p:cNvSpPr>
            <a:spLocks noGrp="1"/>
          </p:cNvSpPr>
          <p:nvPr>
            <p:ph type="title"/>
          </p:nvPr>
        </p:nvSpPr>
        <p:spPr>
          <a:xfrm>
            <a:off x="6115317" y="405685"/>
            <a:ext cx="5464968" cy="1559301"/>
          </a:xfrm>
        </p:spPr>
        <p:txBody>
          <a:bodyPr>
            <a:normAutofit/>
          </a:bodyPr>
          <a:lstStyle/>
          <a:p>
            <a:r>
              <a:rPr lang="en-US" sz="4000"/>
              <a:t>Introduction</a:t>
            </a:r>
          </a:p>
        </p:txBody>
      </p:sp>
      <p:sp>
        <p:nvSpPr>
          <p:cNvPr id="3" name="Content Placeholder 2">
            <a:extLst>
              <a:ext uri="{FF2B5EF4-FFF2-40B4-BE49-F238E27FC236}">
                <a16:creationId xmlns:a16="http://schemas.microsoft.com/office/drawing/2014/main" id="{5CE84132-DE72-803B-D6A7-D6D61F522190}"/>
              </a:ext>
            </a:extLst>
          </p:cNvPr>
          <p:cNvSpPr>
            <a:spLocks noGrp="1"/>
          </p:cNvSpPr>
          <p:nvPr>
            <p:ph idx="1"/>
          </p:nvPr>
        </p:nvSpPr>
        <p:spPr>
          <a:xfrm>
            <a:off x="6115317" y="2743200"/>
            <a:ext cx="5247340" cy="3496878"/>
          </a:xfrm>
        </p:spPr>
        <p:txBody>
          <a:bodyPr anchor="ctr">
            <a:normAutofit/>
          </a:bodyPr>
          <a:lstStyle/>
          <a:p>
            <a:pPr marL="0" indent="0">
              <a:buNone/>
            </a:pPr>
            <a:r>
              <a:rPr lang="en-US" sz="2000">
                <a:effectLst/>
                <a:latin typeface="Aptos" panose="020B0004020202020204" pitchFamily="34" charset="0"/>
                <a:ea typeface="Aptos" panose="020B0004020202020204" pitchFamily="34" charset="0"/>
                <a:cs typeface="Times New Roman" panose="02020603050405020304" pitchFamily="18" charset="0"/>
              </a:rPr>
              <a:t>In recent years, the landscape of global business has undergone a profound transformation driven by the rapid development and adoption of emerging technologies. These innovations are not only revolutionizing operational processes but also redefining customer engagement, business models, and competitive strategies.</a:t>
            </a:r>
            <a:endParaRPr lang="en-US" sz="2000"/>
          </a:p>
        </p:txBody>
      </p:sp>
    </p:spTree>
    <p:extLst>
      <p:ext uri="{BB962C8B-B14F-4D97-AF65-F5344CB8AC3E}">
        <p14:creationId xmlns:p14="http://schemas.microsoft.com/office/powerpoint/2010/main" val="236333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C8139-D2D7-5790-FE14-2C520DD4B304}"/>
              </a:ext>
            </a:extLst>
          </p:cNvPr>
          <p:cNvSpPr>
            <a:spLocks noGrp="1"/>
          </p:cNvSpPr>
          <p:nvPr>
            <p:ph type="title"/>
          </p:nvPr>
        </p:nvSpPr>
        <p:spPr>
          <a:xfrm>
            <a:off x="761803" y="350196"/>
            <a:ext cx="4646904" cy="1624520"/>
          </a:xfrm>
        </p:spPr>
        <p:txBody>
          <a:bodyPr anchor="ctr">
            <a:normAutofit/>
          </a:bodyPr>
          <a:lstStyle/>
          <a:p>
            <a:r>
              <a:rPr lang="en-US" sz="4000"/>
              <a:t>1. Artificial Intelligence (AI)</a:t>
            </a:r>
          </a:p>
        </p:txBody>
      </p:sp>
      <p:sp>
        <p:nvSpPr>
          <p:cNvPr id="3" name="Content Placeholder 2">
            <a:extLst>
              <a:ext uri="{FF2B5EF4-FFF2-40B4-BE49-F238E27FC236}">
                <a16:creationId xmlns:a16="http://schemas.microsoft.com/office/drawing/2014/main" id="{51B6083D-E909-0FD2-2EB3-9B9F0D580593}"/>
              </a:ext>
            </a:extLst>
          </p:cNvPr>
          <p:cNvSpPr>
            <a:spLocks noGrp="1"/>
          </p:cNvSpPr>
          <p:nvPr>
            <p:ph idx="1"/>
          </p:nvPr>
        </p:nvSpPr>
        <p:spPr>
          <a:xfrm>
            <a:off x="761802" y="2743200"/>
            <a:ext cx="4646905" cy="3613149"/>
          </a:xfrm>
        </p:spPr>
        <p:txBody>
          <a:bodyPr anchor="ctr">
            <a:normAutofit/>
          </a:bodyPr>
          <a:lstStyle/>
          <a:p>
            <a:pPr marL="0" indent="0">
              <a:buNone/>
            </a:pPr>
            <a:r>
              <a:rPr lang="en-US" sz="2000">
                <a:effectLst/>
                <a:latin typeface="Aptos" panose="020B0004020202020204" pitchFamily="34" charset="0"/>
                <a:ea typeface="Aptos" panose="020B0004020202020204" pitchFamily="34" charset="0"/>
                <a:cs typeface="Times New Roman" panose="02020603050405020304" pitchFamily="18" charset="0"/>
              </a:rPr>
              <a:t>Artificial Intelligence (AI) has emerged as a cornerstone of technological innovation in business. AI encompasses a range of technologies that enable machines to mimic human intelligence, such as learning, reasoning, problem-solving, and language understanding.</a:t>
            </a:r>
            <a:endParaRPr lang="en-US" sz="2000"/>
          </a:p>
        </p:txBody>
      </p:sp>
      <p:pic>
        <p:nvPicPr>
          <p:cNvPr id="5" name="Picture 4" descr="Abstract picture of the brain made up of patterns">
            <a:extLst>
              <a:ext uri="{FF2B5EF4-FFF2-40B4-BE49-F238E27FC236}">
                <a16:creationId xmlns:a16="http://schemas.microsoft.com/office/drawing/2014/main" id="{65081888-AF26-73AB-CD11-A73E82A07A71}"/>
              </a:ext>
            </a:extLst>
          </p:cNvPr>
          <p:cNvPicPr>
            <a:picLocks noChangeAspect="1"/>
          </p:cNvPicPr>
          <p:nvPr/>
        </p:nvPicPr>
        <p:blipFill>
          <a:blip r:embed="rId2"/>
          <a:srcRect l="16056" r="14089" b="1"/>
          <a:stretch>
            <a:fillRect/>
          </a:stretch>
        </p:blipFill>
        <p:spPr>
          <a:xfrm>
            <a:off x="6096000" y="1"/>
            <a:ext cx="6102825" cy="6858000"/>
          </a:xfrm>
          <a:prstGeom prst="rect">
            <a:avLst/>
          </a:prstGeom>
        </p:spPr>
      </p:pic>
    </p:spTree>
    <p:extLst>
      <p:ext uri="{BB962C8B-B14F-4D97-AF65-F5344CB8AC3E}">
        <p14:creationId xmlns:p14="http://schemas.microsoft.com/office/powerpoint/2010/main" val="28552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3D0D6-022C-C643-4148-008B773317A2}"/>
              </a:ext>
            </a:extLst>
          </p:cNvPr>
          <p:cNvSpPr>
            <a:spLocks noGrp="1"/>
          </p:cNvSpPr>
          <p:nvPr>
            <p:ph type="title"/>
          </p:nvPr>
        </p:nvSpPr>
        <p:spPr>
          <a:xfrm>
            <a:off x="761803" y="350196"/>
            <a:ext cx="4646904" cy="1624520"/>
          </a:xfrm>
        </p:spPr>
        <p:txBody>
          <a:bodyPr anchor="ctr">
            <a:normAutofit/>
          </a:bodyPr>
          <a:lstStyle/>
          <a:p>
            <a:r>
              <a:rPr lang="en-US" sz="4000"/>
              <a:t>Applications of AI</a:t>
            </a:r>
          </a:p>
        </p:txBody>
      </p:sp>
      <p:sp>
        <p:nvSpPr>
          <p:cNvPr id="3" name="Content Placeholder 2">
            <a:extLst>
              <a:ext uri="{FF2B5EF4-FFF2-40B4-BE49-F238E27FC236}">
                <a16:creationId xmlns:a16="http://schemas.microsoft.com/office/drawing/2014/main" id="{A82C71B4-58FE-3F0E-1CE5-4AAA414F2AC4}"/>
              </a:ext>
            </a:extLst>
          </p:cNvPr>
          <p:cNvSpPr>
            <a:spLocks noGrp="1"/>
          </p:cNvSpPr>
          <p:nvPr>
            <p:ph idx="1"/>
          </p:nvPr>
        </p:nvSpPr>
        <p:spPr>
          <a:xfrm>
            <a:off x="761802" y="2743200"/>
            <a:ext cx="4646905" cy="3613149"/>
          </a:xfrm>
        </p:spPr>
        <p:txBody>
          <a:bodyPr anchor="ctr">
            <a:normAutofit/>
          </a:bodyPr>
          <a:lstStyle/>
          <a:p>
            <a:pPr marL="0" marR="0">
              <a:spcAft>
                <a:spcPts val="800"/>
              </a:spcAft>
              <a:buNone/>
            </a:pPr>
            <a:r>
              <a:rPr lang="en-US" sz="1900" kern="100">
                <a:effectLst/>
                <a:latin typeface="Aptos" panose="020B0004020202020204" pitchFamily="34" charset="0"/>
                <a:ea typeface="Aptos" panose="020B0004020202020204" pitchFamily="34" charset="0"/>
                <a:cs typeface="Times New Roman" panose="02020603050405020304" pitchFamily="18" charset="0"/>
              </a:rPr>
              <a:t>-   Customer Service:   AI-powered chatbots and virtual assistants (like Siri, Alexa) provide 24/7 support, enhancing customer experience while reducing costs.  </a:t>
            </a:r>
          </a:p>
          <a:p>
            <a:pPr marL="0" marR="0">
              <a:spcAft>
                <a:spcPts val="800"/>
              </a:spcAft>
              <a:buNone/>
            </a:pPr>
            <a:r>
              <a:rPr lang="en-US" sz="1900" kern="100">
                <a:effectLst/>
                <a:latin typeface="Aptos" panose="020B0004020202020204" pitchFamily="34" charset="0"/>
                <a:ea typeface="Aptos" panose="020B0004020202020204" pitchFamily="34" charset="0"/>
                <a:cs typeface="Times New Roman" panose="02020603050405020304" pitchFamily="18" charset="0"/>
              </a:rPr>
              <a:t>-   Data Analytics:   AI algorithms analyze vast datasets to uncover insights, forecast trends, and inform decision-making.  </a:t>
            </a:r>
          </a:p>
          <a:p>
            <a:pPr marL="0" marR="0" indent="0">
              <a:spcAft>
                <a:spcPts val="800"/>
              </a:spcAft>
              <a:buNone/>
            </a:pPr>
            <a:r>
              <a:rPr lang="en-US" sz="1900" kern="100">
                <a:effectLst/>
                <a:latin typeface="Aptos" panose="020B0004020202020204" pitchFamily="34" charset="0"/>
                <a:ea typeface="Aptos" panose="020B0004020202020204" pitchFamily="34" charset="0"/>
                <a:cs typeface="Times New Roman" panose="02020603050405020304" pitchFamily="18" charset="0"/>
              </a:rPr>
              <a:t>-   Automation:   AI automates repetitive tasks in manufacturing, supply chain management, and administrative functions, increasing efficiency.</a:t>
            </a:r>
          </a:p>
          <a:p>
            <a:pPr marL="0" indent="0">
              <a:buNone/>
            </a:pPr>
            <a:endParaRPr lang="en-US" sz="1900"/>
          </a:p>
        </p:txBody>
      </p:sp>
      <p:pic>
        <p:nvPicPr>
          <p:cNvPr id="5" name="Picture 4" descr="A robot with a face">
            <a:extLst>
              <a:ext uri="{FF2B5EF4-FFF2-40B4-BE49-F238E27FC236}">
                <a16:creationId xmlns:a16="http://schemas.microsoft.com/office/drawing/2014/main" id="{7D20C1E2-4387-B198-C4E9-80CEC163EC7D}"/>
              </a:ext>
            </a:extLst>
          </p:cNvPr>
          <p:cNvPicPr>
            <a:picLocks noChangeAspect="1"/>
          </p:cNvPicPr>
          <p:nvPr/>
        </p:nvPicPr>
        <p:blipFill>
          <a:blip r:embed="rId2"/>
          <a:srcRect l="37708" r="1" b="1"/>
          <a:stretch>
            <a:fillRect/>
          </a:stretch>
        </p:blipFill>
        <p:spPr>
          <a:xfrm>
            <a:off x="6096000" y="1"/>
            <a:ext cx="6102825" cy="6858000"/>
          </a:xfrm>
          <a:prstGeom prst="rect">
            <a:avLst/>
          </a:prstGeom>
        </p:spPr>
      </p:pic>
    </p:spTree>
    <p:extLst>
      <p:ext uri="{BB962C8B-B14F-4D97-AF65-F5344CB8AC3E}">
        <p14:creationId xmlns:p14="http://schemas.microsoft.com/office/powerpoint/2010/main" val="4136120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3CE91-FDEF-5363-8338-8AEAB65F8C6C}"/>
              </a:ext>
            </a:extLst>
          </p:cNvPr>
          <p:cNvSpPr>
            <a:spLocks noGrp="1"/>
          </p:cNvSpPr>
          <p:nvPr>
            <p:ph type="title"/>
          </p:nvPr>
        </p:nvSpPr>
        <p:spPr>
          <a:xfrm>
            <a:off x="686834" y="1153572"/>
            <a:ext cx="3200400" cy="4461163"/>
          </a:xfrm>
        </p:spPr>
        <p:txBody>
          <a:bodyPr>
            <a:normAutofit/>
          </a:bodyPr>
          <a:lstStyle/>
          <a:p>
            <a:r>
              <a:rPr lang="en-US">
                <a:solidFill>
                  <a:srgbClr val="FFFFFF"/>
                </a:solidFill>
                <a:effectLst/>
                <a:latin typeface="Aptos" panose="020B0004020202020204" pitchFamily="34" charset="0"/>
                <a:ea typeface="Aptos" panose="020B0004020202020204" pitchFamily="34" charset="0"/>
                <a:cs typeface="Times New Roman" panose="02020603050405020304" pitchFamily="18" charset="0"/>
              </a:rPr>
              <a:t>Challenges and Future of AI</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E3CF0BF-2F3E-1514-2743-F52FE13E22CA}"/>
              </a:ext>
            </a:extLst>
          </p:cNvPr>
          <p:cNvSpPr>
            <a:spLocks noGrp="1"/>
          </p:cNvSpPr>
          <p:nvPr>
            <p:ph idx="1"/>
          </p:nvPr>
        </p:nvSpPr>
        <p:spPr>
          <a:xfrm>
            <a:off x="4447308" y="591344"/>
            <a:ext cx="6906491" cy="5585619"/>
          </a:xfrm>
        </p:spPr>
        <p:txBody>
          <a:bodyPr anchor="ctr">
            <a:normAutofit/>
          </a:bodyPr>
          <a:lstStyle/>
          <a:p>
            <a:pPr marL="0" indent="0">
              <a:buNone/>
            </a:pPr>
            <a:r>
              <a:rPr lang="en-US">
                <a:effectLst/>
                <a:latin typeface="Aptos" panose="020B0004020202020204" pitchFamily="34" charset="0"/>
                <a:ea typeface="Aptos" panose="020B0004020202020204" pitchFamily="34" charset="0"/>
                <a:cs typeface="Times New Roman" panose="02020603050405020304" pitchFamily="18" charset="0"/>
              </a:rPr>
              <a:t>While AI offers significant benefits, issues such as data privacy, ethical considerations, and algorithmic bias pose challenges. Future developments are likely to focus on explainable AI, enhancing transparency, and integrating AI seamlessly into business operations.</a:t>
            </a:r>
            <a:endParaRPr lang="en-US" dirty="0"/>
          </a:p>
        </p:txBody>
      </p:sp>
    </p:spTree>
    <p:extLst>
      <p:ext uri="{BB962C8B-B14F-4D97-AF65-F5344CB8AC3E}">
        <p14:creationId xmlns:p14="http://schemas.microsoft.com/office/powerpoint/2010/main" val="201539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2EED-CB1C-4C6E-D50A-787F7A98B85E}"/>
              </a:ext>
            </a:extLst>
          </p:cNvPr>
          <p:cNvSpPr>
            <a:spLocks noGrp="1"/>
          </p:cNvSpPr>
          <p:nvPr>
            <p:ph type="title"/>
          </p:nvPr>
        </p:nvSpPr>
        <p:spPr>
          <a:xfrm>
            <a:off x="5868557" y="1138036"/>
            <a:ext cx="5444382" cy="1402470"/>
          </a:xfrm>
        </p:spPr>
        <p:txBody>
          <a:bodyPr anchor="t">
            <a:normAutofit/>
          </a:bodyPr>
          <a:lstStyle/>
          <a:p>
            <a:r>
              <a:rPr lang="en-US" sz="3200">
                <a:effectLst/>
                <a:latin typeface="Aptos" panose="020B0004020202020204" pitchFamily="34" charset="0"/>
                <a:ea typeface="Aptos" panose="020B0004020202020204" pitchFamily="34" charset="0"/>
                <a:cs typeface="Times New Roman" panose="02020603050405020304" pitchFamily="18" charset="0"/>
              </a:rPr>
              <a:t>2. Blockchain Technology</a:t>
            </a:r>
            <a:endParaRPr lang="en-US" sz="3200"/>
          </a:p>
        </p:txBody>
      </p:sp>
      <p:pic>
        <p:nvPicPr>
          <p:cNvPr id="5" name="Picture 4" descr="Blue blocks and networks technology background">
            <a:extLst>
              <a:ext uri="{FF2B5EF4-FFF2-40B4-BE49-F238E27FC236}">
                <a16:creationId xmlns:a16="http://schemas.microsoft.com/office/drawing/2014/main" id="{C282A443-1C81-6A6D-022E-84A47F5EC054}"/>
              </a:ext>
            </a:extLst>
          </p:cNvPr>
          <p:cNvPicPr>
            <a:picLocks noChangeAspect="1"/>
          </p:cNvPicPr>
          <p:nvPr/>
        </p:nvPicPr>
        <p:blipFill>
          <a:blip r:embed="rId2"/>
          <a:srcRect l="13440" r="44309"/>
          <a:stretch>
            <a:fillRect/>
          </a:stretch>
        </p:blipFill>
        <p:spPr>
          <a:xfrm>
            <a:off x="-1" y="10"/>
            <a:ext cx="5151179" cy="6857990"/>
          </a:xfrm>
          <a:prstGeom prst="rect">
            <a:avLst/>
          </a:prstGeom>
        </p:spPr>
      </p:pic>
      <p:cxnSp>
        <p:nvCxnSpPr>
          <p:cNvPr id="18" name="Straight Connector 1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E449959-3BC4-3344-1D3F-37AAB358770A}"/>
              </a:ext>
            </a:extLst>
          </p:cNvPr>
          <p:cNvSpPr>
            <a:spLocks noGrp="1"/>
          </p:cNvSpPr>
          <p:nvPr>
            <p:ph idx="1"/>
          </p:nvPr>
        </p:nvSpPr>
        <p:spPr>
          <a:xfrm>
            <a:off x="5868557" y="2551176"/>
            <a:ext cx="5444382" cy="3591207"/>
          </a:xfrm>
        </p:spPr>
        <p:txBody>
          <a:bodyPr>
            <a:normAutofit/>
          </a:bodyPr>
          <a:lstStyle/>
          <a:p>
            <a:pPr marL="0" indent="0">
              <a:buNone/>
            </a:pPr>
            <a:r>
              <a:rPr lang="en-US" sz="2000" kern="100">
                <a:effectLst/>
                <a:latin typeface="Aptos" panose="020B0004020202020204" pitchFamily="34" charset="0"/>
                <a:ea typeface="Aptos" panose="020B0004020202020204" pitchFamily="34" charset="0"/>
                <a:cs typeface="Times New Roman" panose="02020603050405020304" pitchFamily="18" charset="0"/>
              </a:rPr>
              <a:t>Blockchain is a decentralized, distributed ledger technology that records transactions across multiple computers securely and transparently. Its inherent features of immutability and decentralization make it a transformative tool for various industries.</a:t>
            </a:r>
          </a:p>
          <a:p>
            <a:pPr marL="0" indent="0">
              <a:buNone/>
            </a:pPr>
            <a:endParaRPr lang="en-US" sz="2000"/>
          </a:p>
        </p:txBody>
      </p:sp>
    </p:spTree>
    <p:extLst>
      <p:ext uri="{BB962C8B-B14F-4D97-AF65-F5344CB8AC3E}">
        <p14:creationId xmlns:p14="http://schemas.microsoft.com/office/powerpoint/2010/main" val="388397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D4BA-23B4-A118-C243-F8CD506316F1}"/>
              </a:ext>
            </a:extLst>
          </p:cNvPr>
          <p:cNvSpPr>
            <a:spLocks noGrp="1"/>
          </p:cNvSpPr>
          <p:nvPr>
            <p:ph type="title"/>
          </p:nvPr>
        </p:nvSpPr>
        <p:spPr>
          <a:xfrm>
            <a:off x="481011" y="327025"/>
            <a:ext cx="5324477" cy="1630363"/>
          </a:xfrm>
        </p:spPr>
        <p:txBody>
          <a:bodyPr anchor="b">
            <a:normAutofit/>
          </a:bodyPr>
          <a:lstStyle/>
          <a:p>
            <a:r>
              <a:rPr lang="en-US" sz="3600"/>
              <a:t>Applications of Blockchain</a:t>
            </a:r>
          </a:p>
        </p:txBody>
      </p:sp>
      <p:pic>
        <p:nvPicPr>
          <p:cNvPr id="6" name="Picture 5">
            <a:extLst>
              <a:ext uri="{FF2B5EF4-FFF2-40B4-BE49-F238E27FC236}">
                <a16:creationId xmlns:a16="http://schemas.microsoft.com/office/drawing/2014/main" id="{FC6A5EE4-7446-A623-61C0-B3E29FE89182}"/>
              </a:ext>
            </a:extLst>
          </p:cNvPr>
          <p:cNvPicPr>
            <a:picLocks noChangeAspect="1"/>
          </p:cNvPicPr>
          <p:nvPr/>
        </p:nvPicPr>
        <p:blipFill>
          <a:blip r:embed="rId2"/>
          <a:srcRect l="33020" r="15905"/>
          <a:stretch>
            <a:fillRect/>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8BC28F89-C67E-1024-3A43-6692F28869A4}"/>
              </a:ext>
            </a:extLst>
          </p:cNvPr>
          <p:cNvGraphicFramePr>
            <a:graphicFrameLocks noGrp="1"/>
          </p:cNvGraphicFramePr>
          <p:nvPr>
            <p:ph idx="1"/>
            <p:extLst>
              <p:ext uri="{D42A27DB-BD31-4B8C-83A1-F6EECF244321}">
                <p14:modId xmlns:p14="http://schemas.microsoft.com/office/powerpoint/2010/main" val="572610535"/>
              </p:ext>
            </p:extLst>
          </p:nvPr>
        </p:nvGraphicFramePr>
        <p:xfrm>
          <a:off x="481013" y="2286001"/>
          <a:ext cx="5324475" cy="3919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9497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9AD620-A45E-DAA0-7ECC-8A873FEAB50B}"/>
              </a:ext>
            </a:extLst>
          </p:cNvPr>
          <p:cNvSpPr>
            <a:spLocks noGrp="1"/>
          </p:cNvSpPr>
          <p:nvPr>
            <p:ph type="title"/>
          </p:nvPr>
        </p:nvSpPr>
        <p:spPr>
          <a:xfrm>
            <a:off x="686834" y="1153572"/>
            <a:ext cx="3200400" cy="4461163"/>
          </a:xfrm>
        </p:spPr>
        <p:txBody>
          <a:bodyPr>
            <a:normAutofit/>
          </a:bodyPr>
          <a:lstStyle/>
          <a:p>
            <a:r>
              <a:rPr lang="en-US">
                <a:solidFill>
                  <a:srgbClr val="FFFFFF"/>
                </a:solidFill>
                <a:effectLst/>
                <a:latin typeface="Aptos" panose="020B0004020202020204" pitchFamily="34" charset="0"/>
                <a:ea typeface="Aptos" panose="020B0004020202020204" pitchFamily="34" charset="0"/>
                <a:cs typeface="Times New Roman" panose="02020603050405020304" pitchFamily="18" charset="0"/>
              </a:rPr>
              <a:t>Challenges and Future of Blockchain</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7399723-5FAB-AD0E-D794-2B3272E088B4}"/>
              </a:ext>
            </a:extLst>
          </p:cNvPr>
          <p:cNvSpPr>
            <a:spLocks noGrp="1"/>
          </p:cNvSpPr>
          <p:nvPr>
            <p:ph idx="1"/>
          </p:nvPr>
        </p:nvSpPr>
        <p:spPr>
          <a:xfrm>
            <a:off x="4447308" y="591344"/>
            <a:ext cx="6906491" cy="5585619"/>
          </a:xfrm>
        </p:spPr>
        <p:txBody>
          <a:bodyPr anchor="ctr">
            <a:normAutofit/>
          </a:bodyPr>
          <a:lstStyle/>
          <a:p>
            <a:pPr marL="0" indent="0">
              <a:buNone/>
            </a:pPr>
            <a:r>
              <a:rPr lang="en-US" kern="100">
                <a:effectLst/>
                <a:latin typeface="Aptos" panose="020B0004020202020204" pitchFamily="34" charset="0"/>
                <a:ea typeface="Aptos" panose="020B0004020202020204" pitchFamily="34" charset="0"/>
                <a:cs typeface="Times New Roman" panose="02020603050405020304" pitchFamily="18" charset="0"/>
              </a:rPr>
              <a:t>Despite its potential, blockchain faces scalability issues, regulatory hurdles, and energy consumption concerns. Future innovations may focus on integrating blockchain with other emerging technologies and developing sustainable solutions.</a:t>
            </a:r>
          </a:p>
          <a:p>
            <a:pPr marL="0" indent="0">
              <a:buNone/>
            </a:pPr>
            <a:endParaRPr lang="en-US" dirty="0"/>
          </a:p>
        </p:txBody>
      </p:sp>
    </p:spTree>
    <p:extLst>
      <p:ext uri="{BB962C8B-B14F-4D97-AF65-F5344CB8AC3E}">
        <p14:creationId xmlns:p14="http://schemas.microsoft.com/office/powerpoint/2010/main" val="114506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D32C-3613-58E2-F337-458A45694DD1}"/>
              </a:ext>
            </a:extLst>
          </p:cNvPr>
          <p:cNvSpPr>
            <a:spLocks noGrp="1"/>
          </p:cNvSpPr>
          <p:nvPr>
            <p:ph type="title"/>
          </p:nvPr>
        </p:nvSpPr>
        <p:spPr>
          <a:xfrm>
            <a:off x="5868557" y="1138036"/>
            <a:ext cx="5444382" cy="1402470"/>
          </a:xfrm>
        </p:spPr>
        <p:txBody>
          <a:bodyPr anchor="t">
            <a:normAutofit/>
          </a:bodyPr>
          <a:lstStyle/>
          <a:p>
            <a:r>
              <a:rPr lang="en-US" sz="3200">
                <a:effectLst/>
                <a:latin typeface="Aptos" panose="020B0004020202020204" pitchFamily="34" charset="0"/>
                <a:ea typeface="Aptos" panose="020B0004020202020204" pitchFamily="34" charset="0"/>
                <a:cs typeface="Times New Roman" panose="02020603050405020304" pitchFamily="18" charset="0"/>
              </a:rPr>
              <a:t>3. Internet of Things (IoT)</a:t>
            </a:r>
            <a:endParaRPr lang="en-US" sz="3200"/>
          </a:p>
        </p:txBody>
      </p:sp>
      <p:pic>
        <p:nvPicPr>
          <p:cNvPr id="5" name="Picture 4" descr="Aerial view of a city skyline">
            <a:extLst>
              <a:ext uri="{FF2B5EF4-FFF2-40B4-BE49-F238E27FC236}">
                <a16:creationId xmlns:a16="http://schemas.microsoft.com/office/drawing/2014/main" id="{E00EDDC8-D3F3-434A-1A36-1B1CC59FEAAF}"/>
              </a:ext>
            </a:extLst>
          </p:cNvPr>
          <p:cNvPicPr>
            <a:picLocks noChangeAspect="1"/>
          </p:cNvPicPr>
          <p:nvPr/>
        </p:nvPicPr>
        <p:blipFill>
          <a:blip r:embed="rId2"/>
          <a:srcRect l="25409" r="24453" b="-1"/>
          <a:stretch>
            <a:fillRect/>
          </a:stretch>
        </p:blipFill>
        <p:spPr>
          <a:xfrm>
            <a:off x="-1" y="10"/>
            <a:ext cx="5151179" cy="6857990"/>
          </a:xfrm>
          <a:prstGeom prst="rect">
            <a:avLst/>
          </a:prstGeom>
        </p:spPr>
      </p:pic>
      <p:cxnSp>
        <p:nvCxnSpPr>
          <p:cNvPr id="16" name="Straight Connector 1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F5F515-4CBA-AA07-29AE-15E3320E890C}"/>
              </a:ext>
            </a:extLst>
          </p:cNvPr>
          <p:cNvSpPr>
            <a:spLocks noGrp="1"/>
          </p:cNvSpPr>
          <p:nvPr>
            <p:ph idx="1"/>
          </p:nvPr>
        </p:nvSpPr>
        <p:spPr>
          <a:xfrm>
            <a:off x="5868557" y="2551176"/>
            <a:ext cx="5444382" cy="3591207"/>
          </a:xfrm>
        </p:spPr>
        <p:txBody>
          <a:bodyPr>
            <a:normAutofit/>
          </a:bodyPr>
          <a:lstStyle/>
          <a:p>
            <a:pPr marL="0" indent="0">
              <a:buNone/>
            </a:pPr>
            <a:r>
              <a:rPr lang="en-US" sz="2000" kern="100">
                <a:effectLst/>
                <a:latin typeface="Aptos" panose="020B0004020202020204" pitchFamily="34" charset="0"/>
                <a:ea typeface="Aptos" panose="020B0004020202020204" pitchFamily="34" charset="0"/>
                <a:cs typeface="Times New Roman" panose="02020603050405020304" pitchFamily="18" charset="0"/>
              </a:rPr>
              <a:t>IoT refers to the network of interconnected physical devices embedded with sensors, software, and connectivity, enabling data exchange and automation.</a:t>
            </a:r>
          </a:p>
          <a:p>
            <a:pPr marL="0" indent="0">
              <a:buNone/>
            </a:pPr>
            <a:endParaRPr lang="en-US" sz="2000"/>
          </a:p>
        </p:txBody>
      </p:sp>
    </p:spTree>
    <p:extLst>
      <p:ext uri="{BB962C8B-B14F-4D97-AF65-F5344CB8AC3E}">
        <p14:creationId xmlns:p14="http://schemas.microsoft.com/office/powerpoint/2010/main" val="215582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825</Words>
  <Application>Microsoft Office PowerPoint</Application>
  <PresentationFormat>Widescreen</PresentationFormat>
  <Paragraphs>46</Paragraphs>
  <Slides>18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Office Theme</vt:lpstr>
      <vt:lpstr>Emerging Technologies in Business  </vt:lpstr>
      <vt:lpstr>Introduction</vt:lpstr>
      <vt:lpstr>1. Artificial Intelligence (AI)</vt:lpstr>
      <vt:lpstr>Applications of AI</vt:lpstr>
      <vt:lpstr>Challenges and Future of AI</vt:lpstr>
      <vt:lpstr>2. Blockchain Technology</vt:lpstr>
      <vt:lpstr>Applications of Blockchain</vt:lpstr>
      <vt:lpstr>Challenges and Future of Blockchain</vt:lpstr>
      <vt:lpstr>3. Internet of Things (IoT)</vt:lpstr>
      <vt:lpstr>Applications of IoT</vt:lpstr>
      <vt:lpstr>Challenges and Future of IoT</vt:lpstr>
      <vt:lpstr>4. 5G Connectivity</vt:lpstr>
      <vt:lpstr>Applications of 5G Technology</vt:lpstr>
      <vt:lpstr>Challenges and Future of 5G </vt:lpstr>
      <vt:lpstr>5. Augmented Reality (AR) and Virtual Reality (VR)   </vt:lpstr>
      <vt:lpstr>Applications of AR and VR</vt:lpstr>
      <vt:lpstr>Challenges and Future of AR and VR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Vasil Hadji Jordanov</dc:creator>
  <cp:lastModifiedBy>Vasil Hadzi-Jordanov</cp:lastModifiedBy>
  <cp:revision>1</cp:revision>
  <dcterms:created xsi:type="dcterms:W3CDTF">2025-05-15T20:18:30Z</dcterms:created>
  <dcterms:modified xsi:type="dcterms:W3CDTF">2025-05-15T20:41:32Z</dcterms:modified>
</cp:coreProperties>
</file>